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0" r:id="rId3"/>
    <p:sldId id="259" r:id="rId4"/>
    <p:sldId id="258" r:id="rId5"/>
    <p:sldId id="268" r:id="rId6"/>
    <p:sldId id="269"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5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vertBarState="maximized">
    <p:restoredLeft sz="34587" autoAdjust="0"/>
    <p:restoredTop sz="94704" autoAdjust="0"/>
  </p:normalViewPr>
  <p:slideViewPr>
    <p:cSldViewPr>
      <p:cViewPr varScale="1">
        <p:scale>
          <a:sx n="122" d="100"/>
          <a:sy n="122" d="100"/>
        </p:scale>
        <p:origin x="-131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8" d="100"/>
          <a:sy n="98" d="100"/>
        </p:scale>
        <p:origin x="-360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3C90B2-3B1B-413A-AC66-D1EB533EFAC0}" type="datetimeFigureOut">
              <a:rPr lang="en-US" smtClean="0"/>
              <a:t>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FD4222-B253-431E-A4BE-66FF9ABA1061}" type="slidenum">
              <a:rPr lang="en-US" smtClean="0"/>
              <a:t>‹#›</a:t>
            </a:fld>
            <a:endParaRPr lang="en-US"/>
          </a:p>
        </p:txBody>
      </p:sp>
    </p:spTree>
    <p:extLst>
      <p:ext uri="{BB962C8B-B14F-4D97-AF65-F5344CB8AC3E}">
        <p14:creationId xmlns:p14="http://schemas.microsoft.com/office/powerpoint/2010/main" val="823592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Good afternoon.  I’m _____________________________. (Include your connection with the Effectiveness work if you are a member of the Integrated Design Team.  If not, give your position and connection to KLA.)</a:t>
            </a:r>
          </a:p>
          <a:p>
            <a:pPr marL="171450" indent="-171450">
              <a:buFont typeface="Arial" pitchFamily="34" charset="0"/>
              <a:buChar char="•"/>
            </a:pPr>
            <a:endParaRPr lang="en-US" dirty="0"/>
          </a:p>
          <a:p>
            <a:pPr marL="171450" indent="-171450">
              <a:buFont typeface="Arial" pitchFamily="34" charset="0"/>
              <a:buChar char="•"/>
            </a:pPr>
            <a:endParaRPr lang="en-US" dirty="0" smtClean="0"/>
          </a:p>
          <a:p>
            <a:pPr marL="171450" indent="-171450">
              <a:buFont typeface="Arial" pitchFamily="34" charset="0"/>
              <a:buChar char="•"/>
            </a:pPr>
            <a:r>
              <a:rPr lang="en-US" dirty="0" smtClean="0"/>
              <a:t>I appreciate the opportunity to join you today, and for the next 40 – 45 minutes we’re going to be talking about the current status of the work with the Teacher and Principal Professional Growth and Effectiveness Systems. </a:t>
            </a:r>
          </a:p>
          <a:p>
            <a:pPr marL="171450" indent="-171450">
              <a:buFont typeface="Arial" pitchFamily="34" charset="0"/>
              <a:buChar char="•"/>
            </a:pPr>
            <a:endParaRPr lang="en-US" dirty="0" smtClean="0"/>
          </a:p>
          <a:p>
            <a:pPr marL="171450" indent="-171450">
              <a:buFont typeface="Arial" pitchFamily="34" charset="0"/>
              <a:buChar char="•"/>
            </a:pPr>
            <a:endParaRPr lang="en-US" dirty="0"/>
          </a:p>
          <a:p>
            <a:pPr marL="171450" indent="-171450">
              <a:buFont typeface="Arial" pitchFamily="34" charset="0"/>
              <a:buChar char="•"/>
            </a:pPr>
            <a:r>
              <a:rPr lang="en-US" dirty="0" smtClean="0"/>
              <a:t>But, we’re not only going to talk.  We’re also going to get into the framework for the Teacher Effectiveness System and make some connections to the work you’ve been doing this year as part of your participation in KLA. </a:t>
            </a:r>
          </a:p>
          <a:p>
            <a:endParaRPr lang="en-US" dirty="0"/>
          </a:p>
          <a:p>
            <a:endParaRPr lang="en-US" dirty="0"/>
          </a:p>
        </p:txBody>
      </p:sp>
      <p:sp>
        <p:nvSpPr>
          <p:cNvPr id="4" name="Slide Number Placeholder 3"/>
          <p:cNvSpPr>
            <a:spLocks noGrp="1"/>
          </p:cNvSpPr>
          <p:nvPr>
            <p:ph type="sldNum" sz="quarter" idx="10"/>
          </p:nvPr>
        </p:nvSpPr>
        <p:spPr/>
        <p:txBody>
          <a:bodyPr/>
          <a:lstStyle/>
          <a:p>
            <a:fld id="{9BFD4222-B253-431E-A4BE-66FF9ABA1061}" type="slidenum">
              <a:rPr lang="en-US" smtClean="0"/>
              <a:t>1</a:t>
            </a:fld>
            <a:endParaRPr lang="en-US"/>
          </a:p>
        </p:txBody>
      </p:sp>
    </p:spTree>
    <p:extLst>
      <p:ext uri="{BB962C8B-B14F-4D97-AF65-F5344CB8AC3E}">
        <p14:creationId xmlns:p14="http://schemas.microsoft.com/office/powerpoint/2010/main" val="3679397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10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smtClean="0"/>
          </a:p>
          <a:p>
            <a:r>
              <a:rPr lang="en-US" dirty="0" smtClean="0"/>
              <a:t>Make sure that each participant has a copy of the Teacher framework version 4.0</a:t>
            </a:r>
          </a:p>
          <a:p>
            <a:endParaRPr lang="en-US" dirty="0"/>
          </a:p>
          <a:p>
            <a:r>
              <a:rPr lang="en-US" dirty="0" smtClean="0"/>
              <a:t>Walk participants through each step of the task. </a:t>
            </a:r>
          </a:p>
          <a:p>
            <a:endParaRPr lang="en-US" dirty="0"/>
          </a:p>
          <a:p>
            <a:r>
              <a:rPr lang="en-US" dirty="0" smtClean="0"/>
              <a:t>Address any questions and clarify concerns. </a:t>
            </a:r>
          </a:p>
          <a:p>
            <a:endParaRPr lang="en-US" dirty="0"/>
          </a:p>
          <a:p>
            <a:r>
              <a:rPr lang="en-US" dirty="0" smtClean="0"/>
              <a:t>Once participants have finished charting their responses, ask each group to begin moving clockwise, and to spend 2 minutes reviewing the connections their colleagues made to the other focus questions. </a:t>
            </a:r>
          </a:p>
          <a:p>
            <a:endParaRPr lang="en-US" dirty="0"/>
          </a:p>
          <a:p>
            <a:r>
              <a:rPr lang="en-US" dirty="0" smtClean="0"/>
              <a:t>Ask for a few volunteers to share any “AH-Ha’s” they might have had. </a:t>
            </a:r>
          </a:p>
          <a:p>
            <a:endParaRPr lang="en-US" dirty="0"/>
          </a:p>
          <a:p>
            <a:endParaRPr lang="en-US" dirty="0" smtClean="0"/>
          </a:p>
          <a:p>
            <a:endParaRPr lang="en-US" dirty="0" smtClean="0"/>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11</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685800" y="4343400"/>
            <a:ext cx="5486400" cy="4572000"/>
          </a:xfrm>
        </p:spPr>
        <p:txBody>
          <a:bodyPr/>
          <a:lstStyle/>
          <a:p>
            <a:r>
              <a:rPr lang="en-US" dirty="0" smtClean="0"/>
              <a:t>Read the Helen Keller quote. </a:t>
            </a:r>
          </a:p>
          <a:p>
            <a:endParaRPr lang="en-US" dirty="0"/>
          </a:p>
          <a:p>
            <a:r>
              <a:rPr lang="en-US" dirty="0" smtClean="0"/>
              <a:t>Then CLICK MOUSE and share: </a:t>
            </a:r>
          </a:p>
          <a:p>
            <a:endParaRPr lang="en-US" dirty="0"/>
          </a:p>
          <a:p>
            <a:pPr marL="171450" indent="-171450">
              <a:buFont typeface="Arial" pitchFamily="34" charset="0"/>
              <a:buChar char="•"/>
            </a:pPr>
            <a:r>
              <a:rPr lang="en-US" dirty="0" smtClean="0"/>
              <a:t>To be completely honest with you there have been times when even I, as a member of the Integrated Design Team, have shared the thoughts that some of you have voiced to me and/or to my colleagues.  </a:t>
            </a:r>
          </a:p>
          <a:p>
            <a:pPr marL="171450" indent="-171450">
              <a:buFont typeface="Arial" pitchFamily="34" charset="0"/>
              <a:buChar char="•"/>
            </a:pPr>
            <a:endParaRPr lang="en-US" dirty="0"/>
          </a:p>
          <a:p>
            <a:pPr marL="171450" indent="-171450">
              <a:buFont typeface="Arial" pitchFamily="34" charset="0"/>
              <a:buChar char="•"/>
            </a:pPr>
            <a:r>
              <a:rPr lang="en-US" dirty="0" smtClean="0"/>
              <a:t>Those comments were concerns about the size and complexity of the products, the seemingly ever-changing process, the timeline uncertainties, etc. </a:t>
            </a:r>
          </a:p>
          <a:p>
            <a:pPr marL="171450" indent="-171450">
              <a:buFont typeface="Arial" pitchFamily="34" charset="0"/>
              <a:buChar char="•"/>
            </a:pPr>
            <a:endParaRPr lang="en-US" dirty="0"/>
          </a:p>
          <a:p>
            <a:pPr marL="171450" indent="-171450">
              <a:buFont typeface="Arial" pitchFamily="34" charset="0"/>
              <a:buChar char="•"/>
            </a:pPr>
            <a:r>
              <a:rPr lang="en-US" dirty="0" smtClean="0"/>
              <a:t>But over the past 2 years I have witnessed a massive transformation of both process and product as the feedback from the field has informed the state Steering Committees and KDE.  </a:t>
            </a:r>
          </a:p>
          <a:p>
            <a:pPr marL="171450" indent="-171450">
              <a:buFont typeface="Arial" pitchFamily="34" charset="0"/>
              <a:buChar char="•"/>
            </a:pPr>
            <a:endParaRPr lang="en-US" dirty="0"/>
          </a:p>
          <a:p>
            <a:pPr marL="171450" indent="-171450">
              <a:buFont typeface="Arial" pitchFamily="34" charset="0"/>
              <a:buChar char="•"/>
            </a:pPr>
            <a:r>
              <a:rPr lang="en-US" dirty="0" smtClean="0"/>
              <a:t>I believe the final outcome will be one of the best things ever to have happened to teachers and to students in this Commonwealth.  </a:t>
            </a:r>
          </a:p>
          <a:p>
            <a:pPr marL="171450" indent="-171450">
              <a:buFont typeface="Arial" pitchFamily="34" charset="0"/>
              <a:buChar char="•"/>
            </a:pPr>
            <a:endParaRPr lang="en-US" dirty="0"/>
          </a:p>
          <a:p>
            <a:pPr marL="171450" indent="-171450">
              <a:buFont typeface="Arial" pitchFamily="34" charset="0"/>
              <a:buChar char="•"/>
            </a:pPr>
            <a:r>
              <a:rPr lang="en-US" dirty="0" smtClean="0"/>
              <a:t>Dr. James </a:t>
            </a:r>
            <a:r>
              <a:rPr lang="en-US" dirty="0" err="1" smtClean="0"/>
              <a:t>Stronge</a:t>
            </a:r>
            <a:r>
              <a:rPr lang="en-US" dirty="0" smtClean="0"/>
              <a:t> made the statement in a book in 2006 that “…</a:t>
            </a:r>
            <a:r>
              <a:rPr lang="en-US" dirty="0"/>
              <a:t>teacher quality matters – and… it matters a great deal.  If we are committed to this premise, then we must be committed to populating our schools with the highest quality teachers </a:t>
            </a:r>
            <a:r>
              <a:rPr lang="en-US" dirty="0" smtClean="0"/>
              <a:t>[and administrators] possible.”</a:t>
            </a:r>
          </a:p>
          <a:p>
            <a:pPr marL="171450" indent="-171450">
              <a:buFont typeface="Arial" pitchFamily="34" charset="0"/>
              <a:buChar char="•"/>
            </a:pPr>
            <a:endParaRPr lang="en-US" dirty="0"/>
          </a:p>
          <a:p>
            <a:pPr marL="171450" indent="-171450">
              <a:buFont typeface="Arial" pitchFamily="34" charset="0"/>
              <a:buChar char="•"/>
            </a:pPr>
            <a:r>
              <a:rPr lang="en-US" dirty="0" smtClean="0"/>
              <a:t>I encourage you to maintain your optimism – We’re almost there!</a:t>
            </a:r>
            <a:endParaRPr lang="en-US" dirty="0"/>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171450" indent="-171450">
              <a:buFont typeface="Arial" pitchFamily="34" charset="0"/>
              <a:buChar char="•"/>
            </a:pPr>
            <a:r>
              <a:rPr lang="en-US" dirty="0" smtClean="0"/>
              <a:t>At the end of our time this afternoon, my goal is that you will be able to self-assess on each of these learning targets, and that your assessment will be affirmative for each bullet. </a:t>
            </a:r>
          </a:p>
          <a:p>
            <a:endParaRPr lang="en-US" dirty="0" smtClean="0"/>
          </a:p>
          <a:p>
            <a:endParaRPr lang="en-US" dirty="0"/>
          </a:p>
          <a:p>
            <a:r>
              <a:rPr lang="en-US" dirty="0" smtClean="0"/>
              <a:t>Quickly read through each Learning Target.</a:t>
            </a:r>
            <a:endParaRPr lang="en-US" dirty="0"/>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For many of you, you have heard about the Teacher and Principal Professional Growth and Effectiveness Systems in contexts outside of KLA. </a:t>
            </a:r>
          </a:p>
          <a:p>
            <a:pPr marL="171450" indent="-171450">
              <a:buFont typeface="Arial" pitchFamily="34" charset="0"/>
              <a:buChar char="•"/>
            </a:pPr>
            <a:endParaRPr lang="en-US" dirty="0"/>
          </a:p>
          <a:p>
            <a:pPr marL="171450" indent="-171450">
              <a:buFont typeface="Arial" pitchFamily="34" charset="0"/>
              <a:buChar char="•"/>
            </a:pPr>
            <a:r>
              <a:rPr lang="en-US" dirty="0" smtClean="0"/>
              <a:t>Regardless of where and how often you’ve heard information, there has probably been some kind of timeline put forth. </a:t>
            </a:r>
          </a:p>
          <a:p>
            <a:pPr marL="171450" indent="-171450">
              <a:buFont typeface="Arial" pitchFamily="34" charset="0"/>
              <a:buChar char="•"/>
            </a:pPr>
            <a:endParaRPr lang="en-US" dirty="0"/>
          </a:p>
          <a:p>
            <a:pPr marL="171450" indent="-171450">
              <a:buFont typeface="Arial" pitchFamily="34" charset="0"/>
              <a:buChar char="•"/>
            </a:pPr>
            <a:r>
              <a:rPr lang="en-US" dirty="0" smtClean="0"/>
              <a:t>As of today, this is the timeline  that has been approved by the State Steering Committees, the State Board of Education and KDE. </a:t>
            </a:r>
          </a:p>
          <a:p>
            <a:endParaRPr lang="en-US" dirty="0"/>
          </a:p>
          <a:p>
            <a:r>
              <a:rPr lang="en-US" dirty="0" smtClean="0"/>
              <a:t>Walk through the timeline.  Each phase will appear on a MOUSE CLICK. </a:t>
            </a:r>
          </a:p>
          <a:p>
            <a:endParaRPr lang="en-US" dirty="0"/>
          </a:p>
          <a:p>
            <a:r>
              <a:rPr lang="en-US" dirty="0" smtClean="0"/>
              <a:t>Be sure to clarify the differences between the abbreviated field test and the full-scale field test. </a:t>
            </a:r>
          </a:p>
          <a:p>
            <a:endParaRPr lang="en-US" dirty="0"/>
          </a:p>
          <a:p>
            <a:r>
              <a:rPr lang="en-US" dirty="0" smtClean="0"/>
              <a:t>Point out the difference between the field test (54 volunteer districts) and the pilot (state-wide).</a:t>
            </a:r>
          </a:p>
          <a:p>
            <a:endParaRPr lang="en-US" dirty="0"/>
          </a:p>
          <a:p>
            <a:endParaRPr lang="en-US" dirty="0"/>
          </a:p>
        </p:txBody>
      </p:sp>
      <p:sp>
        <p:nvSpPr>
          <p:cNvPr id="4" name="Slide Number Placeholder 3"/>
          <p:cNvSpPr>
            <a:spLocks noGrp="1"/>
          </p:cNvSpPr>
          <p:nvPr>
            <p:ph type="sldNum" sz="quarter" idx="10"/>
          </p:nvPr>
        </p:nvSpPr>
        <p:spPr/>
        <p:txBody>
          <a:bodyPr/>
          <a:lstStyle/>
          <a:p>
            <a:fld id="{9BFD4222-B253-431E-A4BE-66FF9ABA1061}" type="slidenum">
              <a:rPr lang="en-US" smtClean="0"/>
              <a:t>3</a:t>
            </a:fld>
            <a:endParaRPr lang="en-US"/>
          </a:p>
        </p:txBody>
      </p:sp>
    </p:spTree>
    <p:extLst>
      <p:ext uri="{BB962C8B-B14F-4D97-AF65-F5344CB8AC3E}">
        <p14:creationId xmlns:p14="http://schemas.microsoft.com/office/powerpoint/2010/main" val="1035133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4</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171450" indent="-171450">
              <a:buFont typeface="Arial" pitchFamily="34" charset="0"/>
              <a:buChar char="•"/>
            </a:pPr>
            <a:r>
              <a:rPr lang="en-US" dirty="0" smtClean="0"/>
              <a:t>Some of you have undoubtedly seen this purpose statement for the field test process, but I don’t know that it can be emphasized enough. </a:t>
            </a:r>
          </a:p>
          <a:p>
            <a:pPr marL="171450" indent="-171450">
              <a:buFont typeface="Arial" pitchFamily="34" charset="0"/>
              <a:buChar char="•"/>
            </a:pPr>
            <a:endParaRPr lang="en-US" dirty="0"/>
          </a:p>
          <a:p>
            <a:pPr marL="171450" indent="-171450">
              <a:buFont typeface="Arial" pitchFamily="34" charset="0"/>
              <a:buChar char="•"/>
            </a:pPr>
            <a:r>
              <a:rPr lang="en-US" dirty="0" smtClean="0"/>
              <a:t>It is important that everyone, not only those volunteers in the current 54 districts, understand that during the field test the focus in on testing the process and instrumentation and NOT on trying to determine actual teacher or principal effectiveness. </a:t>
            </a:r>
          </a:p>
          <a:p>
            <a:pPr marL="171450" indent="-171450">
              <a:buFont typeface="Arial" pitchFamily="34" charset="0"/>
              <a:buChar char="•"/>
            </a:pPr>
            <a:endParaRPr lang="en-US" dirty="0"/>
          </a:p>
          <a:p>
            <a:pPr marL="171450" indent="-171450">
              <a:buFont typeface="Arial" pitchFamily="34" charset="0"/>
              <a:buChar char="•"/>
            </a:pPr>
            <a:r>
              <a:rPr lang="en-US" dirty="0" smtClean="0"/>
              <a:t>This will be true, also, during the pilot phase.  Data will be collected and analyzed, but no personnel decisions will be made using any of information. </a:t>
            </a:r>
          </a:p>
          <a:p>
            <a:endParaRPr lang="en-US" dirty="0" smtClean="0"/>
          </a:p>
          <a:p>
            <a:endParaRPr lang="en-US" dirty="0"/>
          </a:p>
          <a:p>
            <a:pPr marL="171450" indent="-171450">
              <a:buFont typeface="Arial" pitchFamily="34" charset="0"/>
              <a:buChar char="•"/>
            </a:pPr>
            <a:r>
              <a:rPr lang="en-US" dirty="0" smtClean="0"/>
              <a:t>Our comments this afternoon are going to focus on the Teacher framework.  The Principal Professional Growth and Effectiveness System is still very much alive, but the design continues to be refined via the state Steering Committee and KDE.  </a:t>
            </a:r>
            <a:endParaRPr lang="en-US" dirty="0"/>
          </a:p>
          <a:p>
            <a:pPr marL="171450" indent="-171450">
              <a:buFont typeface="Arial" pitchFamily="34" charset="0"/>
              <a:buChar char="•"/>
            </a:pPr>
            <a:endParaRPr lang="en-US" dirty="0" smtClean="0"/>
          </a:p>
          <a:p>
            <a:pPr marL="171450" indent="-171450">
              <a:buFont typeface="Arial" pitchFamily="34" charset="0"/>
              <a:buChar char="•"/>
            </a:pPr>
            <a:r>
              <a:rPr lang="en-US" dirty="0" smtClean="0"/>
              <a:t>Field testing of the Principal Framework will not begin until after the teacher field test is in place and, like the teacher field test, the principal field test will obviously also be abbreviated for the rest of this year.  </a:t>
            </a:r>
          </a:p>
          <a:p>
            <a:pPr marL="171450" indent="-171450">
              <a:buFont typeface="Arial" pitchFamily="34" charset="0"/>
              <a:buChar char="•"/>
            </a:pPr>
            <a:endParaRPr lang="en-US" dirty="0"/>
          </a:p>
          <a:p>
            <a:pPr marL="171450" indent="-171450">
              <a:buFont typeface="Arial" pitchFamily="34" charset="0"/>
              <a:buChar char="•"/>
            </a:pPr>
            <a:r>
              <a:rPr lang="en-US" dirty="0" smtClean="0"/>
              <a:t>It will then assume the same timeline that we just looked at.  </a:t>
            </a:r>
            <a:endParaRPr lang="en-US" dirty="0"/>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Teacher Professional Growth and Effectiveness Framework is organized around four (4) domains and twelve (12) standards</a:t>
            </a:r>
            <a:r>
              <a:rPr lang="en-US" dirty="0" smtClean="0"/>
              <a:t>.</a:t>
            </a:r>
          </a:p>
          <a:p>
            <a:endParaRPr lang="en-US" dirty="0"/>
          </a:p>
          <a:p>
            <a:r>
              <a:rPr lang="en-US" dirty="0"/>
              <a:t>•   Each of the 12 standards is aligned to a specific domain based on a rigorous content validity process. </a:t>
            </a:r>
            <a:endParaRPr lang="en-US" dirty="0" smtClean="0"/>
          </a:p>
          <a:p>
            <a:endParaRPr lang="en-US" dirty="0"/>
          </a:p>
          <a:p>
            <a:r>
              <a:rPr lang="en-US" dirty="0"/>
              <a:t>•   The framework provides structure and feedback for continuous improvement through individual goals that target student and professional growth</a:t>
            </a:r>
            <a:r>
              <a:rPr lang="en-US" dirty="0" smtClean="0"/>
              <a:t>.</a:t>
            </a:r>
          </a:p>
          <a:p>
            <a:endParaRPr lang="en-US" dirty="0"/>
          </a:p>
          <a:p>
            <a:r>
              <a:rPr lang="en-US" dirty="0"/>
              <a:t>•   Data is collected from each domain and standard using multiple measures throughout the year. </a:t>
            </a:r>
          </a:p>
          <a:p>
            <a:endParaRPr lang="en-US" dirty="0"/>
          </a:p>
        </p:txBody>
      </p:sp>
      <p:sp>
        <p:nvSpPr>
          <p:cNvPr id="4" name="Slide Number Placeholder 3"/>
          <p:cNvSpPr>
            <a:spLocks noGrp="1"/>
          </p:cNvSpPr>
          <p:nvPr>
            <p:ph type="sldNum" sz="quarter" idx="10"/>
          </p:nvPr>
        </p:nvSpPr>
        <p:spPr/>
        <p:txBody>
          <a:bodyPr/>
          <a:lstStyle/>
          <a:p>
            <a:fld id="{9BFD4222-B253-431E-A4BE-66FF9ABA1061}" type="slidenum">
              <a:rPr lang="en-US" smtClean="0"/>
              <a:t>5</a:t>
            </a:fld>
            <a:endParaRPr lang="en-US"/>
          </a:p>
        </p:txBody>
      </p:sp>
    </p:spTree>
    <p:extLst>
      <p:ext uri="{BB962C8B-B14F-4D97-AF65-F5344CB8AC3E}">
        <p14:creationId xmlns:p14="http://schemas.microsoft.com/office/powerpoint/2010/main" val="3526064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Across the top you see the 4 domains of Instruction, Learning Climate, Leadership &amp; Professionalism, and Student Growth. </a:t>
            </a:r>
            <a:endParaRPr lang="en-US" dirty="0" smtClean="0"/>
          </a:p>
          <a:p>
            <a:endParaRPr lang="en-US" dirty="0"/>
          </a:p>
          <a:p>
            <a:r>
              <a:rPr lang="en-US" dirty="0"/>
              <a:t>•   Under those you see the 12 standards aligned to each of the domains, and a word/phrase summarizing each specific standard. </a:t>
            </a:r>
            <a:endParaRPr lang="en-US" dirty="0" smtClean="0"/>
          </a:p>
          <a:p>
            <a:endParaRPr lang="en-US" dirty="0"/>
          </a:p>
          <a:p>
            <a:r>
              <a:rPr lang="en-US" dirty="0"/>
              <a:t>•   Vertically you have a list of the multiple measures that will be part of the full-scale field test: Principal/Evaluator Observation, Student Growth, Student Voice, Parent Voice, Professional Growth, Self-Reflection, and Peer Observation.  </a:t>
            </a:r>
            <a:endParaRPr lang="en-US" dirty="0" smtClean="0"/>
          </a:p>
          <a:p>
            <a:endParaRPr lang="en-US" dirty="0"/>
          </a:p>
          <a:p>
            <a:r>
              <a:rPr lang="en-US" dirty="0"/>
              <a:t>•   Again, though, during this abbreviated field-test where we’re looking just at the framework and instrumentation, the only multiple measures being addressed are Student Growth through Goal Setting, Professional Growth, and Self-Reflection.  Those of you from districts participating in the GATES grant will also be administering the Student Voice survey before the end of the year.</a:t>
            </a:r>
          </a:p>
          <a:p>
            <a:endParaRPr lang="en-US" dirty="0"/>
          </a:p>
        </p:txBody>
      </p:sp>
      <p:sp>
        <p:nvSpPr>
          <p:cNvPr id="4" name="Slide Number Placeholder 3"/>
          <p:cNvSpPr>
            <a:spLocks noGrp="1"/>
          </p:cNvSpPr>
          <p:nvPr>
            <p:ph type="sldNum" sz="quarter" idx="10"/>
          </p:nvPr>
        </p:nvSpPr>
        <p:spPr/>
        <p:txBody>
          <a:bodyPr/>
          <a:lstStyle/>
          <a:p>
            <a:fld id="{9BFD4222-B253-431E-A4BE-66FF9ABA1061}" type="slidenum">
              <a:rPr lang="en-US" smtClean="0"/>
              <a:t>6</a:t>
            </a:fld>
            <a:endParaRPr lang="en-US"/>
          </a:p>
        </p:txBody>
      </p:sp>
    </p:spTree>
    <p:extLst>
      <p:ext uri="{BB962C8B-B14F-4D97-AF65-F5344CB8AC3E}">
        <p14:creationId xmlns:p14="http://schemas.microsoft.com/office/powerpoint/2010/main" val="93288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7</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171450" indent="-171450">
              <a:buFont typeface="Arial" pitchFamily="34" charset="0"/>
              <a:buChar char="•"/>
            </a:pPr>
            <a:r>
              <a:rPr lang="en-US" dirty="0" smtClean="0"/>
              <a:t>Many of you have also seen in the past a one-page document titled “Common Language”. </a:t>
            </a:r>
          </a:p>
          <a:p>
            <a:pPr marL="171450" indent="-171450">
              <a:buFont typeface="Arial" pitchFamily="34" charset="0"/>
              <a:buChar char="•"/>
            </a:pPr>
            <a:endParaRPr lang="en-US" dirty="0"/>
          </a:p>
          <a:p>
            <a:pPr marL="171450" indent="-171450">
              <a:buFont typeface="Arial" pitchFamily="34" charset="0"/>
              <a:buChar char="•"/>
            </a:pPr>
            <a:r>
              <a:rPr lang="en-US" dirty="0" smtClean="0"/>
              <a:t>That document was developed to help participants in the volunteer districts understand the terminology of the frameworks.  The labels are the same regardless of whether you are looking at the Teacher or the Principal framework.  The differences lie in the domains and the standards. </a:t>
            </a:r>
          </a:p>
          <a:p>
            <a:pPr marL="171450" indent="-171450">
              <a:buFont typeface="Arial" pitchFamily="34" charset="0"/>
              <a:buChar char="•"/>
            </a:pPr>
            <a:endParaRPr lang="en-US" dirty="0"/>
          </a:p>
          <a:p>
            <a:pPr marL="171450" indent="-171450">
              <a:buFont typeface="Arial" pitchFamily="34" charset="0"/>
              <a:buChar char="•"/>
            </a:pPr>
            <a:r>
              <a:rPr lang="en-US" dirty="0" smtClean="0"/>
              <a:t>With the approval of version 4.0 and its subsequent format changes, the “Common Language” document was also revised to align with version 4.0 </a:t>
            </a:r>
          </a:p>
          <a:p>
            <a:pPr marL="171450" indent="-171450">
              <a:buFont typeface="Arial" pitchFamily="34" charset="0"/>
              <a:buChar char="•"/>
            </a:pPr>
            <a:endParaRPr lang="en-US" dirty="0"/>
          </a:p>
          <a:p>
            <a:pPr marL="171450" indent="-171450">
              <a:buFont typeface="Arial" pitchFamily="34" charset="0"/>
              <a:buChar char="•"/>
            </a:pPr>
            <a:r>
              <a:rPr lang="en-US" dirty="0" smtClean="0"/>
              <a:t>We still see the domain, standard, and performance levels clearly identified on each page of the frameworks. </a:t>
            </a:r>
          </a:p>
          <a:p>
            <a:endParaRPr lang="en-US"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8</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171450" indent="-171450">
              <a:buFont typeface="Arial" pitchFamily="34" charset="0"/>
              <a:buChar char="•"/>
            </a:pPr>
            <a:r>
              <a:rPr lang="en-US" dirty="0" smtClean="0"/>
              <a:t>These are the guiding questions that you have been using throughout the year to facilitate your work in small PLCs at each meeting. </a:t>
            </a:r>
          </a:p>
          <a:p>
            <a:pPr marL="171450" indent="-171450">
              <a:buFont typeface="Arial" pitchFamily="34" charset="0"/>
              <a:buChar char="•"/>
            </a:pPr>
            <a:endParaRPr lang="en-US" dirty="0"/>
          </a:p>
          <a:p>
            <a:pPr marL="171450" indent="-171450">
              <a:buFont typeface="Arial" pitchFamily="34" charset="0"/>
              <a:buChar char="•"/>
            </a:pPr>
            <a:r>
              <a:rPr lang="en-US" dirty="0" smtClean="0"/>
              <a:t>Marilyn and Char have had you constantly grouping and regrouping around these questions. </a:t>
            </a:r>
          </a:p>
          <a:p>
            <a:pPr marL="171450" indent="-171450">
              <a:buFont typeface="Arial" pitchFamily="34" charset="0"/>
              <a:buChar char="•"/>
            </a:pPr>
            <a:endParaRPr lang="en-US" dirty="0"/>
          </a:p>
          <a:p>
            <a:pPr marL="171450" indent="-171450">
              <a:buFont typeface="Arial" pitchFamily="34" charset="0"/>
              <a:buChar char="•"/>
            </a:pPr>
            <a:r>
              <a:rPr lang="en-US" dirty="0" smtClean="0"/>
              <a:t>Your printed resources have focused on the questions and guided your conversations. </a:t>
            </a:r>
          </a:p>
          <a:p>
            <a:endParaRPr lang="en-US" dirty="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C7E6E0-23C9-4D44-9D97-CA1F718D1506}" type="slidenum">
              <a:rPr lang="en-US"/>
              <a:pPr/>
              <a:t>9</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marL="171450" indent="-171450">
              <a:buFont typeface="Arial" pitchFamily="34" charset="0"/>
              <a:buChar char="•"/>
            </a:pPr>
            <a:r>
              <a:rPr lang="en-US" dirty="0" smtClean="0"/>
              <a:t>So, what are the connections of the TPGES framework? </a:t>
            </a:r>
          </a:p>
          <a:p>
            <a:pPr marL="171450" indent="-171450">
              <a:buFont typeface="Arial" pitchFamily="34" charset="0"/>
              <a:buChar char="•"/>
            </a:pPr>
            <a:endParaRPr lang="en-US" dirty="0" smtClean="0"/>
          </a:p>
          <a:p>
            <a:pPr marL="171450" indent="-171450">
              <a:buFont typeface="Arial" pitchFamily="34" charset="0"/>
              <a:buChar char="•"/>
            </a:pPr>
            <a:r>
              <a:rPr lang="en-US" dirty="0" smtClean="0"/>
              <a:t>Who better to answer that question than you! </a:t>
            </a:r>
          </a:p>
          <a:p>
            <a:pPr marL="171450" indent="-171450">
              <a:buFont typeface="Arial" pitchFamily="34" charset="0"/>
              <a:buChar char="•"/>
            </a:pPr>
            <a:endParaRPr lang="en-US" dirty="0"/>
          </a:p>
          <a:p>
            <a:pPr marL="171450" indent="-171450">
              <a:buFont typeface="Arial" pitchFamily="34" charset="0"/>
              <a:buChar char="•"/>
            </a:pPr>
            <a:r>
              <a:rPr lang="en-US" dirty="0" smtClean="0"/>
              <a:t>Each of you has become his or her own “resident expert” over the year in dealing with concerns, strategies, resources, etc. around your particular focus question. </a:t>
            </a:r>
          </a:p>
          <a:p>
            <a:pPr marL="171450" indent="-171450">
              <a:buFont typeface="Arial" pitchFamily="34" charset="0"/>
              <a:buChar char="•"/>
            </a:pPr>
            <a:endParaRPr lang="en-US" dirty="0"/>
          </a:p>
          <a:p>
            <a:pPr marL="171450" indent="-171450">
              <a:buFont typeface="Arial" pitchFamily="34" charset="0"/>
              <a:buChar char="•"/>
            </a:pPr>
            <a:r>
              <a:rPr lang="en-US" dirty="0" smtClean="0"/>
              <a:t>Here’s where you get to apply that expertise to the Teacher Effectiveness framework. </a:t>
            </a:r>
          </a:p>
          <a:p>
            <a:endParaRPr lang="en-US" dirty="0"/>
          </a:p>
          <a:p>
            <a:endParaRPr lang="en-US" dirty="0" smtClean="0"/>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2/9/2012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2/9/2012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2/9/2012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2/9/2012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2/9/2012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2/9/2012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2/9/2012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06B4A3-4212-4E39-93DE-E053E8F69C28}" type="datetimeFigureOut">
              <a:rPr lang="en-US" smtClean="0"/>
              <a:t>2/9/2012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2/9/2012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2/9/2012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2/9/2012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2/9/2012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534" y="762000"/>
            <a:ext cx="8062912" cy="1470025"/>
          </a:xfrm>
        </p:spPr>
        <p:txBody>
          <a:bodyPr>
            <a:normAutofit fontScale="90000"/>
          </a:bodyPr>
          <a:lstStyle/>
          <a:p>
            <a:pPr algn="ctr"/>
            <a:r>
              <a:rPr lang="en-US" dirty="0" smtClean="0">
                <a:ln w="6350">
                  <a:solidFill>
                    <a:srgbClr val="002060"/>
                  </a:solidFill>
                </a:ln>
                <a:solidFill>
                  <a:schemeClr val="tx1"/>
                </a:solidFill>
                <a:effectLst/>
              </a:rPr>
              <a:t>TEACHER PROFESSIONAL GROWTH AND EFFECTIVENESS SYSTEM</a:t>
            </a:r>
            <a:endParaRPr lang="en-US" dirty="0">
              <a:ln w="6350">
                <a:solidFill>
                  <a:srgbClr val="002060"/>
                </a:solidFill>
              </a:ln>
              <a:solidFill>
                <a:schemeClr val="tx1"/>
              </a:solidFill>
              <a:effectLst/>
            </a:endParaRPr>
          </a:p>
        </p:txBody>
      </p:sp>
      <p:sp>
        <p:nvSpPr>
          <p:cNvPr id="3" name="Subtitle 2"/>
          <p:cNvSpPr>
            <a:spLocks noGrp="1"/>
          </p:cNvSpPr>
          <p:nvPr>
            <p:ph type="subTitle" idx="1"/>
          </p:nvPr>
        </p:nvSpPr>
        <p:spPr>
          <a:xfrm>
            <a:off x="533400" y="3810000"/>
            <a:ext cx="8062912" cy="1752600"/>
          </a:xfrm>
          <a:scene3d>
            <a:camera prst="orthographicFront"/>
            <a:lightRig rig="threePt" dir="t"/>
          </a:scene3d>
          <a:sp3d>
            <a:bevelT w="165100" prst="coolSlant"/>
          </a:sp3d>
        </p:spPr>
        <p:txBody>
          <a:bodyPr>
            <a:normAutofit lnSpcReduction="10000"/>
          </a:bodyPr>
          <a:lstStyle/>
          <a:p>
            <a:pPr algn="ctr"/>
            <a:r>
              <a:rPr lang="en-US" sz="2400" b="1" dirty="0" smtClean="0">
                <a:ln>
                  <a:solidFill>
                    <a:srgbClr val="002060"/>
                  </a:solidFill>
                </a:ln>
                <a:solidFill>
                  <a:schemeClr val="tx1"/>
                </a:solidFill>
                <a:effectLst>
                  <a:outerShdw blurRad="38100" dist="38100" dir="2700000" algn="tl">
                    <a:srgbClr val="000000">
                      <a:alpha val="43137"/>
                    </a:srgbClr>
                  </a:outerShdw>
                </a:effectLst>
              </a:rPr>
              <a:t>KLA Update</a:t>
            </a:r>
          </a:p>
          <a:p>
            <a:pPr algn="ctr"/>
            <a:r>
              <a:rPr lang="en-US" sz="2400" b="1" dirty="0">
                <a:ln>
                  <a:solidFill>
                    <a:srgbClr val="002060"/>
                  </a:solidFill>
                </a:ln>
                <a:solidFill>
                  <a:schemeClr val="tx1"/>
                </a:solidFill>
                <a:effectLst>
                  <a:outerShdw blurRad="38100" dist="38100" dir="2700000" algn="tl">
                    <a:srgbClr val="000000">
                      <a:alpha val="43137"/>
                    </a:srgbClr>
                  </a:outerShdw>
                </a:effectLst>
              </a:rPr>
              <a:t>a</a:t>
            </a:r>
            <a:r>
              <a:rPr lang="en-US" sz="2400" b="1" dirty="0" smtClean="0">
                <a:ln>
                  <a:solidFill>
                    <a:srgbClr val="002060"/>
                  </a:solidFill>
                </a:ln>
                <a:solidFill>
                  <a:schemeClr val="tx1"/>
                </a:solidFill>
                <a:effectLst>
                  <a:outerShdw blurRad="38100" dist="38100" dir="2700000" algn="tl">
                    <a:srgbClr val="000000">
                      <a:alpha val="43137"/>
                    </a:srgbClr>
                  </a:outerShdw>
                </a:effectLst>
              </a:rPr>
              <a:t>nd </a:t>
            </a:r>
          </a:p>
          <a:p>
            <a:pPr algn="ctr"/>
            <a:r>
              <a:rPr lang="en-US" sz="2400" b="1" dirty="0" smtClean="0">
                <a:ln>
                  <a:solidFill>
                    <a:srgbClr val="002060"/>
                  </a:solidFill>
                </a:ln>
                <a:solidFill>
                  <a:schemeClr val="tx1"/>
                </a:solidFill>
                <a:effectLst>
                  <a:outerShdw blurRad="38100" dist="38100" dir="2700000" algn="tl">
                    <a:srgbClr val="000000">
                      <a:alpha val="43137"/>
                    </a:srgbClr>
                  </a:outerShdw>
                </a:effectLst>
              </a:rPr>
              <a:t>Application to Cadre PLCs</a:t>
            </a:r>
          </a:p>
          <a:p>
            <a:pPr algn="ctr"/>
            <a:endParaRPr lang="en-US" sz="2400" b="1" dirty="0">
              <a:ln>
                <a:solidFill>
                  <a:srgbClr val="002060"/>
                </a:solidFill>
              </a:ln>
              <a:solidFill>
                <a:schemeClr val="tx1"/>
              </a:solidFill>
              <a:effectLst>
                <a:outerShdw blurRad="38100" dist="38100" dir="2700000" algn="tl">
                  <a:srgbClr val="000000">
                    <a:alpha val="43137"/>
                  </a:srgbClr>
                </a:outerShdw>
              </a:effectLst>
            </a:endParaRPr>
          </a:p>
          <a:p>
            <a:pPr algn="ctr"/>
            <a:r>
              <a:rPr lang="en-US" sz="2400" b="1" dirty="0" smtClean="0">
                <a:ln>
                  <a:solidFill>
                    <a:srgbClr val="002060"/>
                  </a:solidFill>
                </a:ln>
                <a:solidFill>
                  <a:schemeClr val="tx1"/>
                </a:solidFill>
                <a:effectLst>
                  <a:outerShdw blurRad="38100" dist="38100" dir="2700000" algn="tl">
                    <a:srgbClr val="000000">
                      <a:alpha val="43137"/>
                    </a:srgbClr>
                  </a:outerShdw>
                </a:effectLst>
              </a:rPr>
              <a:t>Day 4</a:t>
            </a:r>
            <a:endParaRPr lang="en-US" sz="2400" b="1" dirty="0">
              <a:ln>
                <a:solidFill>
                  <a:srgbClr val="002060"/>
                </a:solidFill>
              </a:ln>
              <a:solidFill>
                <a:schemeClr val="tx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
        <p:nvSpPr>
          <p:cNvPr id="5" name="TextBox 4"/>
          <p:cNvSpPr txBox="1"/>
          <p:nvPr/>
        </p:nvSpPr>
        <p:spPr>
          <a:xfrm>
            <a:off x="1981200" y="6324600"/>
            <a:ext cx="5334000" cy="415498"/>
          </a:xfrm>
          <a:prstGeom prst="rect">
            <a:avLst/>
          </a:prstGeom>
          <a:noFill/>
        </p:spPr>
        <p:txBody>
          <a:bodyPr wrap="square" rtlCol="0">
            <a:spAutoFit/>
          </a:bodyPr>
          <a:lstStyle/>
          <a:p>
            <a:pPr algn="ctr"/>
            <a:r>
              <a:rPr lang="en-US" sz="1050" dirty="0" smtClean="0">
                <a:effectLst>
                  <a:outerShdw dist="12700" sx="1000" sy="1000" algn="tl">
                    <a:srgbClr val="000000"/>
                  </a:outerShdw>
                </a:effectLst>
              </a:rPr>
              <a:t>Developed by Earl W. Hughes, KLA Regional Facilitator and PGES Integrated Design Team Member</a:t>
            </a:r>
            <a:endParaRPr lang="en-US" sz="1050" dirty="0">
              <a:effectLst>
                <a:outerShdw dist="12700" sx="1000" sy="1000" algn="tl">
                  <a:srgbClr val="000000"/>
                </a:outerShdw>
              </a:effectLst>
            </a:endParaRPr>
          </a:p>
        </p:txBody>
      </p:sp>
    </p:spTree>
    <p:extLst>
      <p:ext uri="{BB962C8B-B14F-4D97-AF65-F5344CB8AC3E}">
        <p14:creationId xmlns:p14="http://schemas.microsoft.com/office/powerpoint/2010/main" val="434064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
        <p:nvSpPr>
          <p:cNvPr id="4" name="TextBox 3"/>
          <p:cNvSpPr txBox="1"/>
          <p:nvPr/>
        </p:nvSpPr>
        <p:spPr>
          <a:xfrm>
            <a:off x="685800" y="2209800"/>
            <a:ext cx="7719646" cy="646331"/>
          </a:xfrm>
          <a:prstGeom prst="rect">
            <a:avLst/>
          </a:prstGeom>
          <a:noFill/>
        </p:spPr>
        <p:txBody>
          <a:bodyPr wrap="square" rtlCol="0">
            <a:spAutoFit/>
          </a:bodyPr>
          <a:lstStyle/>
          <a:p>
            <a:endParaRPr lang="en-US" dirty="0"/>
          </a:p>
          <a:p>
            <a:endParaRPr lang="en-US"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64" y="66216"/>
            <a:ext cx="2160233" cy="2143584"/>
          </a:xfrm>
          <a:prstGeom prst="rect">
            <a:avLst/>
          </a:prstGeom>
        </p:spPr>
      </p:pic>
      <p:sp>
        <p:nvSpPr>
          <p:cNvPr id="2" name="TextBox 1"/>
          <p:cNvSpPr txBox="1"/>
          <p:nvPr/>
        </p:nvSpPr>
        <p:spPr>
          <a:xfrm>
            <a:off x="2971800" y="389002"/>
            <a:ext cx="5181600" cy="769441"/>
          </a:xfrm>
          <a:prstGeom prst="rect">
            <a:avLst/>
          </a:prstGeom>
          <a:noFill/>
        </p:spPr>
        <p:txBody>
          <a:bodyPr wrap="square" rtlCol="0">
            <a:spAutoFit/>
          </a:bodyPr>
          <a:lstStyle/>
          <a:p>
            <a:r>
              <a:rPr lang="en-US" sz="4400" dirty="0" smtClean="0">
                <a:ln>
                  <a:solidFill>
                    <a:srgbClr val="002060"/>
                  </a:solidFill>
                </a:ln>
              </a:rPr>
              <a:t>Task Directions</a:t>
            </a:r>
            <a:endParaRPr lang="en-US" sz="4400" dirty="0">
              <a:ln>
                <a:solidFill>
                  <a:srgbClr val="002060"/>
                </a:solidFill>
              </a:ln>
            </a:endParaRPr>
          </a:p>
        </p:txBody>
      </p:sp>
      <p:sp>
        <p:nvSpPr>
          <p:cNvPr id="3" name="TextBox 2"/>
          <p:cNvSpPr txBox="1"/>
          <p:nvPr/>
        </p:nvSpPr>
        <p:spPr>
          <a:xfrm>
            <a:off x="1176214" y="1447800"/>
            <a:ext cx="7405077" cy="6463308"/>
          </a:xfrm>
          <a:prstGeom prst="rect">
            <a:avLst/>
          </a:prstGeom>
          <a:noFill/>
        </p:spPr>
        <p:txBody>
          <a:bodyPr wrap="square" rtlCol="0">
            <a:spAutoFit/>
          </a:bodyPr>
          <a:lstStyle/>
          <a:p>
            <a:r>
              <a:rPr lang="en-US" dirty="0" smtClean="0"/>
              <a:t>Working in the PLC group with which you self-identified at the beginning of the year, please do the following: </a:t>
            </a:r>
          </a:p>
          <a:p>
            <a:pPr marL="342900" indent="-342900">
              <a:buFont typeface="+mj-lt"/>
              <a:buAutoNum type="arabicPeriod"/>
            </a:pPr>
            <a:endParaRPr lang="en-US" dirty="0"/>
          </a:p>
          <a:p>
            <a:pPr marL="342900" indent="-342900">
              <a:buFont typeface="+mj-lt"/>
              <a:buAutoNum type="arabicPeriod"/>
            </a:pPr>
            <a:r>
              <a:rPr lang="en-US" dirty="0" smtClean="0"/>
              <a:t>Review each of the domains and standards of the TPGES.</a:t>
            </a:r>
          </a:p>
          <a:p>
            <a:pPr marL="342900" indent="-342900">
              <a:buFont typeface="+mj-lt"/>
              <a:buAutoNum type="arabicPeriod"/>
            </a:pPr>
            <a:endParaRPr lang="en-US" dirty="0"/>
          </a:p>
          <a:p>
            <a:pPr marL="342900" indent="-342900">
              <a:buFont typeface="+mj-lt"/>
              <a:buAutoNum type="arabicPeriod"/>
            </a:pPr>
            <a:r>
              <a:rPr lang="en-US" dirty="0" smtClean="0"/>
              <a:t>Identify standards that </a:t>
            </a:r>
            <a:r>
              <a:rPr lang="en-US" b="1" dirty="0" smtClean="0"/>
              <a:t>explicitly</a:t>
            </a:r>
            <a:r>
              <a:rPr lang="en-US" dirty="0" smtClean="0"/>
              <a:t> connect to the focus question of your group.   Under the heading of “EXPLICIT”, chart those standards using their number (1.2, 2.3, etc.)  Discuss how the particular standards connect and chart a word or phrase summarizing the connection.</a:t>
            </a:r>
          </a:p>
          <a:p>
            <a:pPr marL="342900" indent="-342900">
              <a:buFont typeface="+mj-lt"/>
              <a:buAutoNum type="arabicPeriod"/>
            </a:pPr>
            <a:endParaRPr lang="en-US" dirty="0"/>
          </a:p>
          <a:p>
            <a:pPr marL="342900" indent="-342900">
              <a:buFont typeface="+mj-lt"/>
              <a:buAutoNum type="arabicPeriod"/>
            </a:pPr>
            <a:r>
              <a:rPr lang="en-US" dirty="0" smtClean="0"/>
              <a:t>Identify standards that </a:t>
            </a:r>
            <a:r>
              <a:rPr lang="en-US" b="1" dirty="0" smtClean="0"/>
              <a:t>implicitly </a:t>
            </a:r>
            <a:r>
              <a:rPr lang="en-US" dirty="0" smtClean="0"/>
              <a:t>connect to the focus question of your group.  Under the heading of “IMPLICIT”, </a:t>
            </a:r>
            <a:r>
              <a:rPr lang="en-US" dirty="0"/>
              <a:t>chart those standards using their number (1.2, 2.3, etc.)  Discuss how the particular standards connect and chart a </a:t>
            </a:r>
            <a:r>
              <a:rPr lang="en-US" dirty="0" smtClean="0"/>
              <a:t>word </a:t>
            </a:r>
            <a:r>
              <a:rPr lang="en-US" dirty="0"/>
              <a:t>or phrase summarizing the connection</a:t>
            </a:r>
            <a:r>
              <a:rPr lang="en-US" dirty="0" smtClean="0"/>
              <a:t>.</a:t>
            </a:r>
          </a:p>
          <a:p>
            <a:pPr marL="342900" indent="-342900">
              <a:buFont typeface="+mj-lt"/>
              <a:buAutoNum type="arabicPeriod"/>
            </a:pPr>
            <a:endParaRPr lang="en-US" dirty="0"/>
          </a:p>
          <a:p>
            <a:pPr marL="342900" indent="-342900">
              <a:buFont typeface="+mj-lt"/>
              <a:buAutoNum type="arabicPeriod"/>
            </a:pPr>
            <a:r>
              <a:rPr lang="en-US" dirty="0" smtClean="0"/>
              <a:t>Be prepared to spend a few minutes in a carousel walk viewing your colleagues’ connections to their focus questions.</a:t>
            </a:r>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327579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
        <p:nvSpPr>
          <p:cNvPr id="4" name="TextBox 3"/>
          <p:cNvSpPr txBox="1"/>
          <p:nvPr/>
        </p:nvSpPr>
        <p:spPr>
          <a:xfrm>
            <a:off x="685800" y="2209800"/>
            <a:ext cx="7719646" cy="646331"/>
          </a:xfrm>
          <a:prstGeom prst="rect">
            <a:avLst/>
          </a:prstGeom>
          <a:noFill/>
        </p:spPr>
        <p:txBody>
          <a:bodyPr wrap="square" rtlCol="0">
            <a:spAutoFit/>
          </a:bodyPr>
          <a:lstStyle/>
          <a:p>
            <a:endParaRPr lang="en-US" dirty="0"/>
          </a:p>
          <a:p>
            <a:endParaRPr lang="en-US" dirty="0"/>
          </a:p>
        </p:txBody>
      </p:sp>
      <p:sp>
        <p:nvSpPr>
          <p:cNvPr id="3" name="TextBox 2"/>
          <p:cNvSpPr txBox="1"/>
          <p:nvPr/>
        </p:nvSpPr>
        <p:spPr>
          <a:xfrm>
            <a:off x="1176214" y="1447800"/>
            <a:ext cx="7405077" cy="1200329"/>
          </a:xfrm>
          <a:prstGeom prst="rect">
            <a:avLst/>
          </a:prstGeom>
          <a:noFill/>
        </p:spPr>
        <p:txBody>
          <a:bodyPr wrap="square" rtlCol="0">
            <a:spAutoFit/>
          </a:bodyPr>
          <a:lstStyle/>
          <a:p>
            <a:endParaRPr lang="en-US" dirty="0" smtClean="0"/>
          </a:p>
          <a:p>
            <a:endParaRPr lang="en-US" dirty="0"/>
          </a:p>
          <a:p>
            <a:endParaRPr lang="en-US" dirty="0" smtClean="0"/>
          </a:p>
          <a:p>
            <a:endParaRPr lang="en-US"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8399" y="1295400"/>
            <a:ext cx="7143750" cy="6076950"/>
          </a:xfrm>
          <a:prstGeom prst="rect">
            <a:avLst/>
          </a:prstGeom>
        </p:spPr>
      </p:pic>
      <p:sp>
        <p:nvSpPr>
          <p:cNvPr id="10" name="TextBox 9"/>
          <p:cNvSpPr txBox="1"/>
          <p:nvPr/>
        </p:nvSpPr>
        <p:spPr>
          <a:xfrm>
            <a:off x="533400" y="832338"/>
            <a:ext cx="6705600" cy="1815882"/>
          </a:xfrm>
          <a:prstGeom prst="rect">
            <a:avLst/>
          </a:prstGeom>
          <a:noFill/>
        </p:spPr>
        <p:txBody>
          <a:bodyPr wrap="square" rtlCol="0">
            <a:spAutoFit/>
          </a:bodyPr>
          <a:lstStyle/>
          <a:p>
            <a:r>
              <a:rPr lang="en-US" sz="2800" dirty="0">
                <a:latin typeface="Comic Sans MS" pitchFamily="66" charset="0"/>
              </a:rPr>
              <a:t>Optimism is the faith that leads to achievement; nothing can be done without </a:t>
            </a:r>
            <a:r>
              <a:rPr lang="en-US" sz="2800" dirty="0" smtClean="0">
                <a:latin typeface="Comic Sans MS" pitchFamily="66" charset="0"/>
              </a:rPr>
              <a:t>hope.</a:t>
            </a:r>
          </a:p>
          <a:p>
            <a:r>
              <a:rPr lang="en-US" sz="2800" dirty="0">
                <a:latin typeface="Comic Sans MS" pitchFamily="66" charset="0"/>
              </a:rPr>
              <a:t>	</a:t>
            </a:r>
            <a:r>
              <a:rPr lang="en-US" sz="2800" dirty="0" smtClean="0">
                <a:latin typeface="Comic Sans MS" pitchFamily="66" charset="0"/>
              </a:rPr>
              <a:t>			</a:t>
            </a:r>
            <a:r>
              <a:rPr lang="en-US" dirty="0" smtClean="0">
                <a:latin typeface="Comic Sans MS" pitchFamily="66" charset="0"/>
              </a:rPr>
              <a:t>~Helen Keller</a:t>
            </a:r>
            <a:endParaRPr lang="en-US" dirty="0">
              <a:latin typeface="Comic Sans MS" pitchFamily="66" charset="0"/>
            </a:endParaRPr>
          </a:p>
        </p:txBody>
      </p:sp>
    </p:spTree>
    <p:extLst>
      <p:ext uri="{BB962C8B-B14F-4D97-AF65-F5344CB8AC3E}">
        <p14:creationId xmlns:p14="http://schemas.microsoft.com/office/powerpoint/2010/main" val="229408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ppt_w</p:attrName>
                                        </p:attrNameLst>
                                      </p:cBhvr>
                                      <p:tavLst>
                                        <p:tav tm="0" fmla="#ppt_w*sin(2.5*pi*$)">
                                          <p:val>
                                            <p:fltVal val="0"/>
                                          </p:val>
                                        </p:tav>
                                        <p:tav tm="100000">
                                          <p:val>
                                            <p:fltVal val="1"/>
                                          </p:val>
                                        </p:tav>
                                      </p:tavLst>
                                    </p:anim>
                                    <p:anim calcmode="lin" valueType="num">
                                      <p:cBhvr>
                                        <p:cTn id="9"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04800" y="304800"/>
            <a:ext cx="7772400" cy="1143000"/>
          </a:xfrm>
        </p:spPr>
        <p:txBody>
          <a:bodyPr/>
          <a:lstStyle/>
          <a:p>
            <a:r>
              <a:rPr lang="en-US" dirty="0" smtClean="0">
                <a:ln w="6350">
                  <a:solidFill>
                    <a:srgbClr val="002060"/>
                  </a:solidFill>
                </a:ln>
                <a:solidFill>
                  <a:schemeClr val="tx1"/>
                </a:solidFill>
                <a:effectLst/>
              </a:rPr>
              <a:t>Today’s Learning Targets</a:t>
            </a:r>
            <a:endParaRPr lang="en-US" dirty="0">
              <a:ln w="6350">
                <a:solidFill>
                  <a:srgbClr val="002060"/>
                </a:solidFill>
              </a:ln>
              <a:solidFill>
                <a:schemeClr val="tx1"/>
              </a:solidFill>
              <a:effectLst/>
            </a:endParaRPr>
          </a:p>
        </p:txBody>
      </p:sp>
      <p:sp>
        <p:nvSpPr>
          <p:cNvPr id="5123" name="Rectangle 3"/>
          <p:cNvSpPr>
            <a:spLocks noGrp="1" noChangeArrowheads="1"/>
          </p:cNvSpPr>
          <p:nvPr>
            <p:ph type="subTitle" idx="1"/>
          </p:nvPr>
        </p:nvSpPr>
        <p:spPr>
          <a:xfrm>
            <a:off x="1066800" y="2057400"/>
            <a:ext cx="8001000" cy="1752600"/>
          </a:xfrm>
        </p:spPr>
        <p:txBody>
          <a:bodyPr>
            <a:noAutofit/>
          </a:bodyPr>
          <a:lstStyle/>
          <a:p>
            <a:pPr algn="l"/>
            <a:r>
              <a:rPr lang="en-US" sz="2400" dirty="0" smtClean="0">
                <a:ln>
                  <a:noFill/>
                </a:ln>
                <a:solidFill>
                  <a:schemeClr val="tx1"/>
                </a:solidFill>
                <a:cs typeface="Calibri" pitchFamily="34" charset="0"/>
              </a:rPr>
              <a:t>I can articulate the state timeline for field testing and implementing the Teacher and Principal Professional Growth and Effectiveness Systems.</a:t>
            </a:r>
          </a:p>
          <a:p>
            <a:pPr algn="l"/>
            <a:endParaRPr lang="en-US" sz="2400" dirty="0" smtClean="0">
              <a:ln>
                <a:noFill/>
              </a:ln>
              <a:solidFill>
                <a:schemeClr val="tx1"/>
              </a:solidFill>
              <a:latin typeface="Cambria" pitchFamily="18" charset="0"/>
              <a:cs typeface="Calibri" pitchFamily="34" charset="0"/>
            </a:endParaRPr>
          </a:p>
          <a:p>
            <a:pPr algn="l"/>
            <a:r>
              <a:rPr lang="en-US" sz="2400" dirty="0" smtClean="0">
                <a:ln>
                  <a:noFill/>
                </a:ln>
                <a:solidFill>
                  <a:schemeClr val="tx1"/>
                </a:solidFill>
                <a:cs typeface="Calibri" pitchFamily="34" charset="0"/>
              </a:rPr>
              <a:t>I can identify the 4 domains, 12 standards and 4 performance levels of the Teacher Professional Growth and Effectiveness System framework. </a:t>
            </a:r>
          </a:p>
          <a:p>
            <a:pPr algn="l"/>
            <a:endParaRPr lang="en-US" sz="2400" dirty="0">
              <a:ln>
                <a:noFill/>
              </a:ln>
              <a:solidFill>
                <a:schemeClr val="tx1"/>
              </a:solidFill>
              <a:cs typeface="Calibri" pitchFamily="34" charset="0"/>
            </a:endParaRPr>
          </a:p>
          <a:p>
            <a:pPr algn="l"/>
            <a:r>
              <a:rPr lang="en-US" sz="2400" dirty="0" smtClean="0">
                <a:ln>
                  <a:noFill/>
                </a:ln>
                <a:solidFill>
                  <a:schemeClr val="tx1"/>
                </a:solidFill>
                <a:cs typeface="Calibri" pitchFamily="34" charset="0"/>
              </a:rPr>
              <a:t>I can connect the focus question of my KLA Cadre PLC to the Teacher Professional Growth and Effectiveness system framework.  </a:t>
            </a:r>
          </a:p>
          <a:p>
            <a:pPr algn="l"/>
            <a:endParaRPr lang="en-US" sz="2400" dirty="0">
              <a:ln>
                <a:noFill/>
              </a:ln>
              <a:solidFill>
                <a:schemeClr val="tx1"/>
              </a:solidFill>
              <a:latin typeface="Cambria" pitchFamily="18" charset="0"/>
              <a:cs typeface="Calibri" pitchFamily="34" charset="0"/>
            </a:endParaRPr>
          </a:p>
          <a:p>
            <a:pPr algn="l"/>
            <a:endParaRPr lang="en-US" sz="2400" dirty="0">
              <a:ln>
                <a:noFill/>
              </a:ln>
              <a:solidFill>
                <a:schemeClr val="tx1"/>
              </a:solidFill>
              <a:latin typeface="Cambria" pitchFamily="18" charset="0"/>
              <a:cs typeface="Calibri" pitchFamily="34" charset="0"/>
            </a:endParaRPr>
          </a:p>
          <a:p>
            <a:pPr algn="l"/>
            <a:endParaRPr lang="en-US" sz="2400" dirty="0">
              <a:ln>
                <a:noFill/>
              </a:ln>
              <a:solidFill>
                <a:schemeClr val="tx1"/>
              </a:solidFill>
              <a:latin typeface="Cambria" pitchFamily="18" charset="0"/>
              <a:cs typeface="Calibri"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
        <p:nvSpPr>
          <p:cNvPr id="2" name="5-Point Star 1"/>
          <p:cNvSpPr/>
          <p:nvPr/>
        </p:nvSpPr>
        <p:spPr>
          <a:xfrm>
            <a:off x="381000" y="2133600"/>
            <a:ext cx="381000" cy="304800"/>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421054" y="3581400"/>
            <a:ext cx="381000" cy="304800"/>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421054" y="5029200"/>
            <a:ext cx="381000" cy="304800"/>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6631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257" y="76200"/>
            <a:ext cx="8062912" cy="1012825"/>
          </a:xfrm>
        </p:spPr>
        <p:txBody>
          <a:bodyPr>
            <a:normAutofit/>
          </a:bodyPr>
          <a:lstStyle/>
          <a:p>
            <a:pPr algn="ctr"/>
            <a:r>
              <a:rPr lang="en-US" dirty="0" smtClean="0">
                <a:ln w="6350">
                  <a:solidFill>
                    <a:srgbClr val="002060"/>
                  </a:solidFill>
                </a:ln>
                <a:solidFill>
                  <a:schemeClr val="tx1"/>
                </a:solidFill>
              </a:rPr>
              <a:t>Revised Timeline</a:t>
            </a:r>
            <a:endParaRPr lang="en-US" dirty="0">
              <a:ln w="6350">
                <a:solidFill>
                  <a:srgbClr val="002060"/>
                </a:solidFill>
              </a:ln>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3400" y="3810000"/>
            <a:ext cx="8062912" cy="1752600"/>
          </a:xfrm>
          <a:scene3d>
            <a:camera prst="orthographicFront"/>
            <a:lightRig rig="threePt" dir="t"/>
          </a:scene3d>
          <a:sp3d>
            <a:bevelT w="165100" prst="coolSlant"/>
          </a:sp3d>
        </p:spPr>
        <p:txBody>
          <a:bodyPr>
            <a:normAutofit/>
          </a:bodyPr>
          <a:lstStyle/>
          <a:p>
            <a:pPr algn="ctr"/>
            <a:endParaRPr lang="en-US" sz="2400" b="1" dirty="0">
              <a:solidFill>
                <a:schemeClr val="tx1"/>
              </a:solidFill>
              <a:effectLst>
                <a:outerShdw blurRad="38100" dist="38100" dir="2700000" algn="tl">
                  <a:srgbClr val="000000">
                    <a:alpha val="43137"/>
                  </a:srgbClr>
                </a:outerShdw>
              </a:effectLst>
            </a:endParaRPr>
          </a:p>
        </p:txBody>
      </p:sp>
      <p:sp>
        <p:nvSpPr>
          <p:cNvPr id="6" name="Rectangle 5"/>
          <p:cNvSpPr/>
          <p:nvPr/>
        </p:nvSpPr>
        <p:spPr>
          <a:xfrm>
            <a:off x="543169" y="1219200"/>
            <a:ext cx="7620000" cy="5847755"/>
          </a:xfrm>
          <a:prstGeom prst="rect">
            <a:avLst/>
          </a:prstGeom>
        </p:spPr>
        <p:txBody>
          <a:bodyPr wrap="square">
            <a:spAutoFit/>
          </a:bodyPr>
          <a:lstStyle/>
          <a:p>
            <a:pPr marL="64008" indent="0">
              <a:buNone/>
            </a:pPr>
            <a:r>
              <a:rPr lang="en-US" sz="1600" dirty="0"/>
              <a:t>February, 2012 – March, 2012: Train </a:t>
            </a:r>
            <a:r>
              <a:rPr lang="en-US" sz="1600" dirty="0" smtClean="0"/>
              <a:t>current 54 </a:t>
            </a:r>
            <a:r>
              <a:rPr lang="en-US" sz="1600" dirty="0"/>
              <a:t>volunteer districts in field test protocols and multiple measures</a:t>
            </a:r>
          </a:p>
          <a:p>
            <a:pPr marL="64008" indent="0">
              <a:buNone/>
            </a:pPr>
            <a:endParaRPr lang="en-US" sz="1600" dirty="0"/>
          </a:p>
          <a:p>
            <a:pPr marL="64008" indent="0">
              <a:buNone/>
            </a:pPr>
            <a:r>
              <a:rPr lang="en-US" sz="1600" dirty="0"/>
              <a:t>February, 2012 – May, 2012:  Limited field test of multiple </a:t>
            </a:r>
            <a:r>
              <a:rPr lang="en-US" sz="1600" dirty="0" smtClean="0"/>
              <a:t>measures with 54 current districts</a:t>
            </a:r>
            <a:endParaRPr lang="en-US" sz="1600" dirty="0"/>
          </a:p>
          <a:p>
            <a:pPr marL="628650" lvl="1" indent="-171450">
              <a:buFont typeface="Arial" pitchFamily="34" charset="0"/>
              <a:buChar char="•"/>
            </a:pPr>
            <a:r>
              <a:rPr lang="en-US" sz="1100" dirty="0"/>
              <a:t>Student growth/student goals</a:t>
            </a:r>
          </a:p>
          <a:p>
            <a:pPr marL="628650" lvl="1" indent="-171450">
              <a:buFont typeface="Arial" pitchFamily="34" charset="0"/>
              <a:buChar char="•"/>
            </a:pPr>
            <a:r>
              <a:rPr lang="en-US" sz="1100" dirty="0"/>
              <a:t>Self-reflection</a:t>
            </a:r>
          </a:p>
          <a:p>
            <a:pPr marL="628650" lvl="1" indent="-171450">
              <a:buFont typeface="Arial" pitchFamily="34" charset="0"/>
              <a:buChar char="•"/>
            </a:pPr>
            <a:r>
              <a:rPr lang="en-US" sz="1100" dirty="0"/>
              <a:t>Professional growth plan</a:t>
            </a:r>
          </a:p>
          <a:p>
            <a:pPr marL="628650" lvl="1" indent="-171450">
              <a:buFont typeface="Arial" pitchFamily="34" charset="0"/>
              <a:buChar char="•"/>
            </a:pPr>
            <a:r>
              <a:rPr lang="en-US" sz="1100" dirty="0"/>
              <a:t>Student voice (GATES Integrated Grant Districts)</a:t>
            </a:r>
          </a:p>
          <a:p>
            <a:pPr marL="64008" indent="0">
              <a:buNone/>
            </a:pPr>
            <a:endParaRPr lang="en-US" sz="1600" dirty="0"/>
          </a:p>
          <a:p>
            <a:pPr marL="64008" indent="0">
              <a:buNone/>
            </a:pPr>
            <a:r>
              <a:rPr lang="en-US" sz="1600" dirty="0"/>
              <a:t>Summer 2012: Train </a:t>
            </a:r>
            <a:r>
              <a:rPr lang="en-US" sz="1600" dirty="0" smtClean="0"/>
              <a:t>current 54 districts </a:t>
            </a:r>
            <a:r>
              <a:rPr lang="en-US" sz="1600" dirty="0"/>
              <a:t>in additional multiple measures</a:t>
            </a:r>
          </a:p>
          <a:p>
            <a:pPr marL="64008" indent="0">
              <a:buNone/>
            </a:pPr>
            <a:endParaRPr lang="en-US" sz="1600" dirty="0"/>
          </a:p>
          <a:p>
            <a:pPr marL="64008" indent="0">
              <a:buNone/>
            </a:pPr>
            <a:r>
              <a:rPr lang="en-US" sz="1600" dirty="0"/>
              <a:t>August, 2012 – May, 2013: Full-scale field testing of all multiple </a:t>
            </a:r>
            <a:r>
              <a:rPr lang="en-US" sz="1600" dirty="0" smtClean="0"/>
              <a:t>measures with 54 current districts</a:t>
            </a:r>
            <a:endParaRPr lang="en-US" sz="1600" dirty="0"/>
          </a:p>
          <a:p>
            <a:pPr marL="64008" indent="0">
              <a:buNone/>
            </a:pPr>
            <a:endParaRPr lang="en-US" sz="1600" dirty="0" smtClean="0"/>
          </a:p>
          <a:p>
            <a:pPr marL="64008" indent="0">
              <a:buNone/>
            </a:pPr>
            <a:r>
              <a:rPr lang="en-US" sz="1600" dirty="0" smtClean="0"/>
              <a:t>Summer </a:t>
            </a:r>
            <a:r>
              <a:rPr lang="en-US" sz="1600" dirty="0"/>
              <a:t>2013:  Train all districts in </a:t>
            </a:r>
            <a:r>
              <a:rPr lang="en-US" sz="1600" dirty="0" smtClean="0"/>
              <a:t> both the Teacher and Principal </a:t>
            </a:r>
            <a:r>
              <a:rPr lang="en-US" sz="1600" dirty="0"/>
              <a:t>Professional Growth and Effectiveness System frameworks and multiple </a:t>
            </a:r>
            <a:r>
              <a:rPr lang="en-US" sz="1600" dirty="0" smtClean="0"/>
              <a:t>measures</a:t>
            </a:r>
          </a:p>
          <a:p>
            <a:pPr marL="64008" indent="0">
              <a:buNone/>
            </a:pPr>
            <a:endParaRPr lang="en-US" sz="1600" dirty="0"/>
          </a:p>
          <a:p>
            <a:pPr marL="64008" indent="0">
              <a:buNone/>
            </a:pPr>
            <a:r>
              <a:rPr lang="en-US" sz="1600" dirty="0" smtClean="0"/>
              <a:t>August, 2013 – May, 2014: Pilot both Systems in all districts</a:t>
            </a:r>
          </a:p>
          <a:p>
            <a:pPr marL="64008" indent="0">
              <a:buNone/>
            </a:pPr>
            <a:endParaRPr lang="en-US" sz="1600" dirty="0"/>
          </a:p>
          <a:p>
            <a:pPr marL="64008" indent="0">
              <a:buNone/>
            </a:pPr>
            <a:r>
              <a:rPr lang="en-US" sz="1600" dirty="0" smtClean="0"/>
              <a:t>August, 2014:  State-wide implementation</a:t>
            </a:r>
          </a:p>
          <a:p>
            <a:pPr marL="64008" indent="0">
              <a:buNone/>
            </a:pPr>
            <a:endParaRPr lang="en-US" sz="1400" dirty="0" smtClean="0"/>
          </a:p>
          <a:p>
            <a:pPr marL="64008" indent="0">
              <a:buNone/>
            </a:pPr>
            <a:endParaRPr lang="en-US" sz="1400" dirty="0"/>
          </a:p>
          <a:p>
            <a:pPr marL="64008" indent="0">
              <a:buNone/>
            </a:pPr>
            <a:endParaRPr lang="en-US" sz="1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Tree>
    <p:extLst>
      <p:ext uri="{BB962C8B-B14F-4D97-AF65-F5344CB8AC3E}">
        <p14:creationId xmlns:p14="http://schemas.microsoft.com/office/powerpoint/2010/main" val="204141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fade">
                                      <p:cBhvr>
                                        <p:cTn id="19" dur="1000"/>
                                        <p:tgtEl>
                                          <p:spTgt spid="6">
                                            <p:txEl>
                                              <p:pRg st="3" end="3"/>
                                            </p:txEl>
                                          </p:spTgt>
                                        </p:tgtEl>
                                      </p:cBhvr>
                                    </p:animEffect>
                                    <p:anim calcmode="lin" valueType="num">
                                      <p:cBhvr>
                                        <p:cTn id="20"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1000"/>
                                        <p:tgtEl>
                                          <p:spTgt spid="6">
                                            <p:txEl>
                                              <p:pRg st="4" end="4"/>
                                            </p:txEl>
                                          </p:spTgt>
                                        </p:tgtEl>
                                      </p:cBhvr>
                                    </p:animEffect>
                                    <p:anim calcmode="lin" valueType="num">
                                      <p:cBhvr>
                                        <p:cTn id="2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Effect transition="in" filter="fade">
                                      <p:cBhvr>
                                        <p:cTn id="29" dur="1000"/>
                                        <p:tgtEl>
                                          <p:spTgt spid="6">
                                            <p:txEl>
                                              <p:pRg st="5" end="5"/>
                                            </p:txEl>
                                          </p:spTgt>
                                        </p:tgtEl>
                                      </p:cBhvr>
                                    </p:animEffect>
                                    <p:anim calcmode="lin" valueType="num">
                                      <p:cBhvr>
                                        <p:cTn id="3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fade">
                                      <p:cBhvr>
                                        <p:cTn id="34" dur="1000"/>
                                        <p:tgtEl>
                                          <p:spTgt spid="6">
                                            <p:txEl>
                                              <p:pRg st="6" end="6"/>
                                            </p:txEl>
                                          </p:spTgt>
                                        </p:tgtEl>
                                      </p:cBhvr>
                                    </p:animEffect>
                                    <p:anim calcmode="lin" valueType="num">
                                      <p:cBhvr>
                                        <p:cTn id="35"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6">
                                            <p:txEl>
                                              <p:pRg st="8" end="8"/>
                                            </p:txEl>
                                          </p:spTgt>
                                        </p:tgtEl>
                                        <p:attrNameLst>
                                          <p:attrName>style.visibility</p:attrName>
                                        </p:attrNameLst>
                                      </p:cBhvr>
                                      <p:to>
                                        <p:strVal val="visible"/>
                                      </p:to>
                                    </p:set>
                                    <p:animEffect transition="in" filter="fade">
                                      <p:cBhvr>
                                        <p:cTn id="41" dur="1000"/>
                                        <p:tgtEl>
                                          <p:spTgt spid="6">
                                            <p:txEl>
                                              <p:pRg st="8" end="8"/>
                                            </p:txEl>
                                          </p:spTgt>
                                        </p:tgtEl>
                                      </p:cBhvr>
                                    </p:animEffect>
                                    <p:anim calcmode="lin" valueType="num">
                                      <p:cBhvr>
                                        <p:cTn id="42"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6">
                                            <p:txEl>
                                              <p:pRg st="10" end="10"/>
                                            </p:txEl>
                                          </p:spTgt>
                                        </p:tgtEl>
                                        <p:attrNameLst>
                                          <p:attrName>style.visibility</p:attrName>
                                        </p:attrNameLst>
                                      </p:cBhvr>
                                      <p:to>
                                        <p:strVal val="visible"/>
                                      </p:to>
                                    </p:set>
                                    <p:animEffect transition="in" filter="fade">
                                      <p:cBhvr>
                                        <p:cTn id="48" dur="1000"/>
                                        <p:tgtEl>
                                          <p:spTgt spid="6">
                                            <p:txEl>
                                              <p:pRg st="10" end="10"/>
                                            </p:txEl>
                                          </p:spTgt>
                                        </p:tgtEl>
                                      </p:cBhvr>
                                    </p:animEffect>
                                    <p:anim calcmode="lin" valueType="num">
                                      <p:cBhvr>
                                        <p:cTn id="49"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6">
                                            <p:txEl>
                                              <p:pRg st="12" end="12"/>
                                            </p:txEl>
                                          </p:spTgt>
                                        </p:tgtEl>
                                        <p:attrNameLst>
                                          <p:attrName>style.visibility</p:attrName>
                                        </p:attrNameLst>
                                      </p:cBhvr>
                                      <p:to>
                                        <p:strVal val="visible"/>
                                      </p:to>
                                    </p:set>
                                    <p:animEffect transition="in" filter="fade">
                                      <p:cBhvr>
                                        <p:cTn id="55" dur="1000"/>
                                        <p:tgtEl>
                                          <p:spTgt spid="6">
                                            <p:txEl>
                                              <p:pRg st="12" end="12"/>
                                            </p:txEl>
                                          </p:spTgt>
                                        </p:tgtEl>
                                      </p:cBhvr>
                                    </p:animEffect>
                                    <p:anim calcmode="lin" valueType="num">
                                      <p:cBhvr>
                                        <p:cTn id="56" dur="1000" fill="hold"/>
                                        <p:tgtEl>
                                          <p:spTgt spid="6">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6">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6">
                                            <p:txEl>
                                              <p:pRg st="14" end="14"/>
                                            </p:txEl>
                                          </p:spTgt>
                                        </p:tgtEl>
                                        <p:attrNameLst>
                                          <p:attrName>style.visibility</p:attrName>
                                        </p:attrNameLst>
                                      </p:cBhvr>
                                      <p:to>
                                        <p:strVal val="visible"/>
                                      </p:to>
                                    </p:set>
                                    <p:animEffect transition="in" filter="fade">
                                      <p:cBhvr>
                                        <p:cTn id="62" dur="1000"/>
                                        <p:tgtEl>
                                          <p:spTgt spid="6">
                                            <p:txEl>
                                              <p:pRg st="14" end="14"/>
                                            </p:txEl>
                                          </p:spTgt>
                                        </p:tgtEl>
                                      </p:cBhvr>
                                    </p:animEffect>
                                    <p:anim calcmode="lin" valueType="num">
                                      <p:cBhvr>
                                        <p:cTn id="63" dur="1000" fill="hold"/>
                                        <p:tgtEl>
                                          <p:spTgt spid="6">
                                            <p:txEl>
                                              <p:pRg st="14" end="14"/>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6">
                                            <p:txEl>
                                              <p:pRg st="16" end="16"/>
                                            </p:txEl>
                                          </p:spTgt>
                                        </p:tgtEl>
                                        <p:attrNameLst>
                                          <p:attrName>style.visibility</p:attrName>
                                        </p:attrNameLst>
                                      </p:cBhvr>
                                      <p:to>
                                        <p:strVal val="visible"/>
                                      </p:to>
                                    </p:set>
                                    <p:animEffect transition="in" filter="fade">
                                      <p:cBhvr>
                                        <p:cTn id="69" dur="1000"/>
                                        <p:tgtEl>
                                          <p:spTgt spid="6">
                                            <p:txEl>
                                              <p:pRg st="16" end="16"/>
                                            </p:txEl>
                                          </p:spTgt>
                                        </p:tgtEl>
                                      </p:cBhvr>
                                    </p:animEffect>
                                    <p:anim calcmode="lin" valueType="num">
                                      <p:cBhvr>
                                        <p:cTn id="70" dur="1000" fill="hold"/>
                                        <p:tgtEl>
                                          <p:spTgt spid="6">
                                            <p:txEl>
                                              <p:pRg st="16" end="16"/>
                                            </p:txEl>
                                          </p:spTgt>
                                        </p:tgtEl>
                                        <p:attrNameLst>
                                          <p:attrName>ppt_x</p:attrName>
                                        </p:attrNameLst>
                                      </p:cBhvr>
                                      <p:tavLst>
                                        <p:tav tm="0">
                                          <p:val>
                                            <p:strVal val="#ppt_x"/>
                                          </p:val>
                                        </p:tav>
                                        <p:tav tm="100000">
                                          <p:val>
                                            <p:strVal val="#ppt_x"/>
                                          </p:val>
                                        </p:tav>
                                      </p:tavLst>
                                    </p:anim>
                                    <p:anim calcmode="lin" valueType="num">
                                      <p:cBhvr>
                                        <p:cTn id="71" dur="1000" fill="hold"/>
                                        <p:tgtEl>
                                          <p:spTgt spid="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 y="304800"/>
            <a:ext cx="7772400" cy="1143000"/>
          </a:xfrm>
        </p:spPr>
        <p:txBody>
          <a:bodyPr/>
          <a:lstStyle/>
          <a:p>
            <a:r>
              <a:rPr lang="en-US" dirty="0">
                <a:ln w="6350">
                  <a:solidFill>
                    <a:srgbClr val="002060"/>
                  </a:solidFill>
                </a:ln>
                <a:solidFill>
                  <a:schemeClr val="tx1"/>
                </a:solidFill>
                <a:effectLst/>
              </a:rPr>
              <a:t>Purpose of the Field Test</a:t>
            </a:r>
          </a:p>
        </p:txBody>
      </p:sp>
      <p:sp>
        <p:nvSpPr>
          <p:cNvPr id="5123" name="Rectangle 3"/>
          <p:cNvSpPr>
            <a:spLocks noGrp="1" noChangeArrowheads="1"/>
          </p:cNvSpPr>
          <p:nvPr>
            <p:ph type="subTitle" idx="1"/>
          </p:nvPr>
        </p:nvSpPr>
        <p:spPr>
          <a:xfrm>
            <a:off x="457200" y="2057400"/>
            <a:ext cx="8001000" cy="1752600"/>
          </a:xfrm>
        </p:spPr>
        <p:txBody>
          <a:bodyPr>
            <a:noAutofit/>
          </a:bodyPr>
          <a:lstStyle/>
          <a:p>
            <a:pPr algn="ctr"/>
            <a:r>
              <a:rPr lang="en-US" sz="2800" i="1" dirty="0">
                <a:ln>
                  <a:noFill/>
                </a:ln>
                <a:solidFill>
                  <a:schemeClr val="tx1"/>
                </a:solidFill>
                <a:latin typeface="Cambria" pitchFamily="18" charset="0"/>
                <a:cs typeface="Calibri" pitchFamily="34" charset="0"/>
              </a:rPr>
              <a:t>The purpose of the field testing process is to determine in authentic settings the usability, feasibility, and appropriateness of the various measures and instruments designed to implement the Teacher </a:t>
            </a:r>
            <a:r>
              <a:rPr lang="en-US" sz="2800" i="1" dirty="0" smtClean="0">
                <a:ln>
                  <a:noFill/>
                </a:ln>
                <a:solidFill>
                  <a:schemeClr val="tx1"/>
                </a:solidFill>
                <a:latin typeface="Cambria" pitchFamily="18" charset="0"/>
                <a:cs typeface="Calibri" pitchFamily="34" charset="0"/>
              </a:rPr>
              <a:t>and Principal Growth </a:t>
            </a:r>
            <a:r>
              <a:rPr lang="en-US" sz="2800" i="1" dirty="0">
                <a:ln>
                  <a:noFill/>
                </a:ln>
                <a:solidFill>
                  <a:schemeClr val="tx1"/>
                </a:solidFill>
                <a:latin typeface="Cambria" pitchFamily="18" charset="0"/>
                <a:cs typeface="Calibri" pitchFamily="34" charset="0"/>
              </a:rPr>
              <a:t>and Effectiveness </a:t>
            </a:r>
            <a:r>
              <a:rPr lang="en-US" sz="2800" i="1" dirty="0" smtClean="0">
                <a:ln>
                  <a:noFill/>
                </a:ln>
                <a:solidFill>
                  <a:schemeClr val="tx1"/>
                </a:solidFill>
                <a:latin typeface="Cambria" pitchFamily="18" charset="0"/>
                <a:cs typeface="Calibri" pitchFamily="34" charset="0"/>
              </a:rPr>
              <a:t>Systems.  </a:t>
            </a:r>
            <a:r>
              <a:rPr lang="en-US" sz="2800" i="1" dirty="0">
                <a:ln>
                  <a:noFill/>
                </a:ln>
                <a:solidFill>
                  <a:schemeClr val="tx1"/>
                </a:solidFill>
                <a:latin typeface="Cambria" pitchFamily="18" charset="0"/>
                <a:cs typeface="Calibri" pitchFamily="34" charset="0"/>
              </a:rPr>
              <a:t>The purpose of the field test is NOT to determine actual individual teacher </a:t>
            </a:r>
            <a:r>
              <a:rPr lang="en-US" sz="2800" i="1" dirty="0" smtClean="0">
                <a:ln>
                  <a:noFill/>
                </a:ln>
                <a:solidFill>
                  <a:schemeClr val="tx1"/>
                </a:solidFill>
                <a:latin typeface="Cambria" pitchFamily="18" charset="0"/>
                <a:cs typeface="Calibri" pitchFamily="34" charset="0"/>
              </a:rPr>
              <a:t>or principal effectiveness</a:t>
            </a:r>
            <a:r>
              <a:rPr lang="en-US" sz="2800" i="1" dirty="0">
                <a:ln>
                  <a:noFill/>
                </a:ln>
                <a:solidFill>
                  <a:schemeClr val="tx1"/>
                </a:solidFill>
                <a:latin typeface="Cambria" pitchFamily="18" charset="0"/>
                <a:cs typeface="Calibri" pitchFamily="34" charset="0"/>
              </a:rPr>
              <a:t>.</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Tree>
    <p:extLst>
      <p:ext uri="{BB962C8B-B14F-4D97-AF65-F5344CB8AC3E}">
        <p14:creationId xmlns:p14="http://schemas.microsoft.com/office/powerpoint/2010/main" val="2435581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9144000" cy="1399032"/>
          </a:xfrm>
        </p:spPr>
        <p:txBody>
          <a:bodyPr>
            <a:normAutofit fontScale="90000"/>
          </a:bodyPr>
          <a:lstStyle/>
          <a:p>
            <a:r>
              <a:rPr lang="en-US" sz="4000" dirty="0">
                <a:ln>
                  <a:solidFill>
                    <a:srgbClr val="002060"/>
                  </a:solidFill>
                </a:ln>
                <a:solidFill>
                  <a:schemeClr val="tx1"/>
                </a:solidFill>
              </a:rPr>
              <a:t>Quick View of the Teacher Framework</a:t>
            </a:r>
            <a:r>
              <a:rPr lang="en-US" sz="4400" dirty="0">
                <a:ln>
                  <a:solidFill>
                    <a:srgbClr val="002060"/>
                  </a:solidFill>
                </a:ln>
              </a:rPr>
              <a:t/>
            </a:r>
            <a:br>
              <a:rPr lang="en-US" sz="4400" dirty="0">
                <a:ln>
                  <a:solidFill>
                    <a:srgbClr val="002060"/>
                  </a:solidFill>
                </a:ln>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2949179"/>
              </p:ext>
            </p:extLst>
          </p:nvPr>
        </p:nvGraphicFramePr>
        <p:xfrm>
          <a:off x="457200" y="1600200"/>
          <a:ext cx="8229601" cy="4473388"/>
        </p:xfrm>
        <a:graphic>
          <a:graphicData uri="http://schemas.openxmlformats.org/drawingml/2006/table">
            <a:tbl>
              <a:tblPr firstRow="1" firstCol="1" bandRow="1">
                <a:tableStyleId>{5C22544A-7EE6-4342-B048-85BDC9FD1C3A}</a:tableStyleId>
              </a:tblPr>
              <a:tblGrid>
                <a:gridCol w="1645709"/>
                <a:gridCol w="1645709"/>
                <a:gridCol w="1645709"/>
                <a:gridCol w="1646237"/>
                <a:gridCol w="1646237"/>
              </a:tblGrid>
              <a:tr h="914400">
                <a:tc rowSpan="2">
                  <a:txBody>
                    <a:bodyPr/>
                    <a:lstStyle/>
                    <a:p>
                      <a:pPr marL="0" marR="0" algn="ctr">
                        <a:spcBef>
                          <a:spcPts val="0"/>
                        </a:spcBef>
                        <a:spcAft>
                          <a:spcPts val="0"/>
                        </a:spcAft>
                      </a:pPr>
                      <a:r>
                        <a:rPr lang="en-US" sz="1100" dirty="0">
                          <a:effectLst/>
                        </a:rPr>
                        <a:t>Domain</a:t>
                      </a:r>
                      <a:endParaRPr lang="en-US" sz="1000" dirty="0">
                        <a:effectLst/>
                        <a:latin typeface="Calibri"/>
                        <a:ea typeface="Calibri"/>
                        <a:cs typeface="Times New Roman"/>
                      </a:endParaRPr>
                    </a:p>
                  </a:txBody>
                  <a:tcPr marL="60512" marR="60512" marT="0" marB="0" anchor="ctr">
                    <a:solidFill>
                      <a:srgbClr val="6856F0"/>
                    </a:solidFill>
                  </a:tcPr>
                </a:tc>
                <a:tc>
                  <a:txBody>
                    <a:bodyPr/>
                    <a:lstStyle/>
                    <a:p>
                      <a:pPr marL="0" marR="0" algn="ctr">
                        <a:spcBef>
                          <a:spcPts val="0"/>
                        </a:spcBef>
                        <a:spcAft>
                          <a:spcPts val="0"/>
                        </a:spcAft>
                      </a:pPr>
                      <a:r>
                        <a:rPr lang="en-US" sz="1100" dirty="0">
                          <a:effectLst/>
                        </a:rPr>
                        <a:t>Instruction</a:t>
                      </a:r>
                      <a:endParaRPr lang="en-US" sz="1000" dirty="0">
                        <a:effectLst/>
                        <a:latin typeface="Calibri"/>
                        <a:ea typeface="Calibri"/>
                        <a:cs typeface="Times New Roman"/>
                      </a:endParaRPr>
                    </a:p>
                  </a:txBody>
                  <a:tcPr marL="60512" marR="60512" marT="0" marB="0" anchor="ctr">
                    <a:solidFill>
                      <a:srgbClr val="6856F0"/>
                    </a:solidFill>
                  </a:tcPr>
                </a:tc>
                <a:tc>
                  <a:txBody>
                    <a:bodyPr/>
                    <a:lstStyle/>
                    <a:p>
                      <a:pPr marL="0" marR="0" algn="ctr">
                        <a:spcBef>
                          <a:spcPts val="0"/>
                        </a:spcBef>
                        <a:spcAft>
                          <a:spcPts val="0"/>
                        </a:spcAft>
                      </a:pPr>
                      <a:r>
                        <a:rPr lang="en-US" sz="1100" dirty="0">
                          <a:effectLst/>
                        </a:rPr>
                        <a:t>Learning Climate</a:t>
                      </a:r>
                      <a:endParaRPr lang="en-US" sz="1000" dirty="0">
                        <a:effectLst/>
                        <a:latin typeface="Calibri"/>
                        <a:ea typeface="Calibri"/>
                        <a:cs typeface="Times New Roman"/>
                      </a:endParaRPr>
                    </a:p>
                  </a:txBody>
                  <a:tcPr marL="60512" marR="60512" marT="0" marB="0" anchor="ctr">
                    <a:solidFill>
                      <a:srgbClr val="6856F0"/>
                    </a:solidFill>
                  </a:tcPr>
                </a:tc>
                <a:tc>
                  <a:txBody>
                    <a:bodyPr/>
                    <a:lstStyle/>
                    <a:p>
                      <a:pPr marL="0" marR="0" algn="ctr">
                        <a:spcBef>
                          <a:spcPts val="0"/>
                        </a:spcBef>
                        <a:spcAft>
                          <a:spcPts val="0"/>
                        </a:spcAft>
                      </a:pPr>
                      <a:r>
                        <a:rPr lang="en-US" sz="1100" dirty="0">
                          <a:effectLst/>
                        </a:rPr>
                        <a:t>Leadership &amp; Professionalism</a:t>
                      </a:r>
                      <a:endParaRPr lang="en-US" sz="1000" dirty="0">
                        <a:effectLst/>
                        <a:latin typeface="Calibri"/>
                        <a:ea typeface="Calibri"/>
                        <a:cs typeface="Times New Roman"/>
                      </a:endParaRPr>
                    </a:p>
                  </a:txBody>
                  <a:tcPr marL="60512" marR="60512" marT="0" marB="0" anchor="ctr">
                    <a:solidFill>
                      <a:srgbClr val="6856F0"/>
                    </a:solidFill>
                  </a:tcPr>
                </a:tc>
                <a:tc>
                  <a:txBody>
                    <a:bodyPr/>
                    <a:lstStyle/>
                    <a:p>
                      <a:pPr marL="0" marR="0" algn="ctr">
                        <a:spcBef>
                          <a:spcPts val="0"/>
                        </a:spcBef>
                        <a:spcAft>
                          <a:spcPts val="0"/>
                        </a:spcAft>
                      </a:pPr>
                      <a:r>
                        <a:rPr lang="en-US" sz="1100" dirty="0">
                          <a:effectLst/>
                        </a:rPr>
                        <a:t>Student Growth</a:t>
                      </a:r>
                      <a:endParaRPr lang="en-US" sz="1000" dirty="0">
                        <a:effectLst/>
                        <a:latin typeface="Calibri"/>
                        <a:ea typeface="Calibri"/>
                        <a:cs typeface="Times New Roman"/>
                      </a:endParaRPr>
                    </a:p>
                  </a:txBody>
                  <a:tcPr marL="60512" marR="60512" marT="0" marB="0" anchor="ctr">
                    <a:solidFill>
                      <a:srgbClr val="6856F0"/>
                    </a:solidFill>
                  </a:tcPr>
                </a:tc>
              </a:tr>
              <a:tr h="591671">
                <a:tc vMerge="1">
                  <a:txBody>
                    <a:bodyPr/>
                    <a:lstStyle/>
                    <a:p>
                      <a:endParaRPr lang="en-US"/>
                    </a:p>
                  </a:txBody>
                  <a:tcPr/>
                </a:tc>
                <a:tc>
                  <a:txBody>
                    <a:bodyPr/>
                    <a:lstStyle/>
                    <a:p>
                      <a:pPr marL="0" marR="0" algn="ctr">
                        <a:spcBef>
                          <a:spcPts val="0"/>
                        </a:spcBef>
                        <a:spcAft>
                          <a:spcPts val="0"/>
                        </a:spcAft>
                      </a:pPr>
                      <a:r>
                        <a:rPr lang="en-US" sz="1000">
                          <a:effectLst/>
                        </a:rPr>
                        <a:t>Instruction that meets the needs of all diverse learners</a:t>
                      </a:r>
                      <a:endParaRPr lang="en-US" sz="1000">
                        <a:effectLst/>
                        <a:latin typeface="Calibri"/>
                        <a:ea typeface="Calibri"/>
                        <a:cs typeface="Times New Roman"/>
                      </a:endParaRPr>
                    </a:p>
                  </a:txBody>
                  <a:tcPr marL="60512" marR="60512" marT="0" marB="0"/>
                </a:tc>
                <a:tc>
                  <a:txBody>
                    <a:bodyPr/>
                    <a:lstStyle/>
                    <a:p>
                      <a:pPr marL="0" marR="0" algn="ctr">
                        <a:spcBef>
                          <a:spcPts val="0"/>
                        </a:spcBef>
                        <a:spcAft>
                          <a:spcPts val="0"/>
                        </a:spcAft>
                      </a:pPr>
                      <a:r>
                        <a:rPr lang="en-US" sz="1000">
                          <a:effectLst/>
                        </a:rPr>
                        <a:t>Teacher creates a safe, supportive, respectful, and engaging learning environment</a:t>
                      </a:r>
                      <a:endParaRPr lang="en-US" sz="1000">
                        <a:effectLst/>
                        <a:latin typeface="Calibri"/>
                        <a:ea typeface="Calibri"/>
                        <a:cs typeface="Times New Roman"/>
                      </a:endParaRPr>
                    </a:p>
                  </a:txBody>
                  <a:tcPr marL="60512" marR="60512" marT="0" marB="0"/>
                </a:tc>
                <a:tc>
                  <a:txBody>
                    <a:bodyPr/>
                    <a:lstStyle/>
                    <a:p>
                      <a:pPr marL="0" marR="0" algn="ctr">
                        <a:spcBef>
                          <a:spcPts val="0"/>
                        </a:spcBef>
                        <a:spcAft>
                          <a:spcPts val="0"/>
                        </a:spcAft>
                      </a:pPr>
                      <a:r>
                        <a:rPr lang="en-US" sz="1000">
                          <a:effectLst/>
                        </a:rPr>
                        <a:t>Teacher provides professional leadership</a:t>
                      </a:r>
                      <a:endParaRPr lang="en-US" sz="1000">
                        <a:effectLst/>
                        <a:latin typeface="Calibri"/>
                        <a:ea typeface="Calibri"/>
                        <a:cs typeface="Times New Roman"/>
                      </a:endParaRPr>
                    </a:p>
                  </a:txBody>
                  <a:tcPr marL="60512" marR="60512" marT="0" marB="0"/>
                </a:tc>
                <a:tc>
                  <a:txBody>
                    <a:bodyPr/>
                    <a:lstStyle/>
                    <a:p>
                      <a:pPr marL="0" marR="0" algn="ctr">
                        <a:spcBef>
                          <a:spcPts val="0"/>
                        </a:spcBef>
                        <a:spcAft>
                          <a:spcPts val="0"/>
                        </a:spcAft>
                      </a:pPr>
                      <a:r>
                        <a:rPr lang="en-US" sz="1000">
                          <a:effectLst/>
                        </a:rPr>
                        <a:t>Teacher contributes to student academic growth and overall school success</a:t>
                      </a:r>
                      <a:endParaRPr lang="en-US" sz="1000">
                        <a:effectLst/>
                        <a:latin typeface="Calibri"/>
                        <a:ea typeface="Calibri"/>
                        <a:cs typeface="Times New Roman"/>
                      </a:endParaRPr>
                    </a:p>
                  </a:txBody>
                  <a:tcPr marL="60512" marR="60512" marT="0" marB="0"/>
                </a:tc>
              </a:tr>
              <a:tr h="484094">
                <a:tc rowSpan="5">
                  <a:txBody>
                    <a:bodyPr/>
                    <a:lstStyle/>
                    <a:p>
                      <a:pPr marL="0" marR="0" algn="ctr">
                        <a:spcBef>
                          <a:spcPts val="0"/>
                        </a:spcBef>
                        <a:spcAft>
                          <a:spcPts val="0"/>
                        </a:spcAft>
                      </a:pPr>
                      <a:r>
                        <a:rPr lang="en-US" sz="1000" dirty="0">
                          <a:effectLst/>
                        </a:rPr>
                        <a:t>Standards</a:t>
                      </a:r>
                      <a:endParaRPr lang="en-US" sz="1000" dirty="0">
                        <a:effectLst/>
                        <a:latin typeface="Calibri"/>
                        <a:ea typeface="Calibri"/>
                        <a:cs typeface="Times New Roman"/>
                      </a:endParaRPr>
                    </a:p>
                  </a:txBody>
                  <a:tcPr marL="60512" marR="60512" marT="0" marB="0" anchor="ctr">
                    <a:solidFill>
                      <a:srgbClr val="6856F0"/>
                    </a:solidFill>
                  </a:tcPr>
                </a:tc>
                <a:tc>
                  <a:txBody>
                    <a:bodyPr/>
                    <a:lstStyle/>
                    <a:p>
                      <a:pPr marL="315595" marR="0" indent="-315595">
                        <a:spcBef>
                          <a:spcPts val="0"/>
                        </a:spcBef>
                        <a:spcAft>
                          <a:spcPts val="0"/>
                        </a:spcAft>
                      </a:pPr>
                      <a:r>
                        <a:rPr lang="en-US" sz="1000">
                          <a:effectLst/>
                        </a:rPr>
                        <a:t>1.1	Demonstrates content knowledge</a:t>
                      </a:r>
                      <a:endParaRPr lang="en-US" sz="1000">
                        <a:effectLst/>
                        <a:latin typeface="Calibri"/>
                        <a:ea typeface="Calibri"/>
                        <a:cs typeface="Times New Roman"/>
                      </a:endParaRPr>
                    </a:p>
                  </a:txBody>
                  <a:tcPr marL="60512" marR="60512" marT="0" marB="0"/>
                </a:tc>
                <a:tc>
                  <a:txBody>
                    <a:bodyPr/>
                    <a:lstStyle/>
                    <a:p>
                      <a:pPr marL="276860" marR="0" indent="-276860">
                        <a:spcBef>
                          <a:spcPts val="0"/>
                        </a:spcBef>
                        <a:spcAft>
                          <a:spcPts val="0"/>
                        </a:spcAft>
                      </a:pPr>
                      <a:r>
                        <a:rPr lang="en-US" sz="1000">
                          <a:effectLst/>
                        </a:rPr>
                        <a:t>2.1	Positive, respectful, and safe learning environment</a:t>
                      </a:r>
                      <a:endParaRPr lang="en-US" sz="1000">
                        <a:effectLst/>
                        <a:latin typeface="Calibri"/>
                        <a:ea typeface="Calibri"/>
                        <a:cs typeface="Times New Roman"/>
                      </a:endParaRPr>
                    </a:p>
                  </a:txBody>
                  <a:tcPr marL="60512" marR="60512" marT="0" marB="0"/>
                </a:tc>
                <a:tc>
                  <a:txBody>
                    <a:bodyPr/>
                    <a:lstStyle/>
                    <a:p>
                      <a:pPr marL="352425" marR="0" indent="-352425">
                        <a:spcBef>
                          <a:spcPts val="0"/>
                        </a:spcBef>
                        <a:spcAft>
                          <a:spcPts val="0"/>
                        </a:spcAft>
                      </a:pPr>
                      <a:r>
                        <a:rPr lang="en-US" sz="1000">
                          <a:effectLst/>
                        </a:rPr>
                        <a:t>3.1	Engages in professional and leadership activities</a:t>
                      </a:r>
                      <a:endParaRPr lang="en-US" sz="1000">
                        <a:effectLst/>
                        <a:latin typeface="Calibri"/>
                        <a:ea typeface="Calibri"/>
                        <a:cs typeface="Times New Roman"/>
                      </a:endParaRPr>
                    </a:p>
                  </a:txBody>
                  <a:tcPr marL="60512" marR="60512" marT="0" marB="0"/>
                </a:tc>
                <a:tc>
                  <a:txBody>
                    <a:bodyPr/>
                    <a:lstStyle/>
                    <a:p>
                      <a:pPr marL="313690" marR="0" indent="-313690">
                        <a:spcBef>
                          <a:spcPts val="0"/>
                        </a:spcBef>
                        <a:spcAft>
                          <a:spcPts val="0"/>
                        </a:spcAft>
                      </a:pPr>
                      <a:r>
                        <a:rPr lang="en-US" sz="1000">
                          <a:effectLst/>
                        </a:rPr>
                        <a:t>4.1	Contributes to growth of all students, regardless of demographics</a:t>
                      </a:r>
                      <a:endParaRPr lang="en-US" sz="1000">
                        <a:effectLst/>
                        <a:latin typeface="Calibri"/>
                        <a:ea typeface="Calibri"/>
                        <a:cs typeface="Times New Roman"/>
                      </a:endParaRPr>
                    </a:p>
                  </a:txBody>
                  <a:tcPr marL="60512" marR="60512" marT="0" marB="0"/>
                </a:tc>
              </a:tr>
              <a:tr h="591671">
                <a:tc vMerge="1">
                  <a:txBody>
                    <a:bodyPr/>
                    <a:lstStyle/>
                    <a:p>
                      <a:endParaRPr lang="en-US"/>
                    </a:p>
                  </a:txBody>
                  <a:tcPr/>
                </a:tc>
                <a:tc>
                  <a:txBody>
                    <a:bodyPr/>
                    <a:lstStyle/>
                    <a:p>
                      <a:pPr marL="315595" marR="0" indent="-315595">
                        <a:spcBef>
                          <a:spcPts val="0"/>
                        </a:spcBef>
                        <a:spcAft>
                          <a:spcPts val="0"/>
                        </a:spcAft>
                      </a:pPr>
                      <a:r>
                        <a:rPr lang="en-US" sz="1000">
                          <a:effectLst/>
                        </a:rPr>
                        <a:t>1.2	Plans formative and summative assessments</a:t>
                      </a:r>
                      <a:endParaRPr lang="en-US" sz="1000">
                        <a:effectLst/>
                        <a:latin typeface="Calibri"/>
                        <a:ea typeface="Calibri"/>
                        <a:cs typeface="Times New Roman"/>
                      </a:endParaRPr>
                    </a:p>
                  </a:txBody>
                  <a:tcPr marL="60512" marR="60512" marT="0" marB="0"/>
                </a:tc>
                <a:tc>
                  <a:txBody>
                    <a:bodyPr/>
                    <a:lstStyle/>
                    <a:p>
                      <a:pPr marL="276860" marR="0" indent="-276860">
                        <a:spcBef>
                          <a:spcPts val="0"/>
                        </a:spcBef>
                        <a:spcAft>
                          <a:spcPts val="0"/>
                        </a:spcAft>
                      </a:pPr>
                      <a:r>
                        <a:rPr lang="en-US" sz="1000">
                          <a:effectLst/>
                        </a:rPr>
                        <a:t>2.2	High expectations</a:t>
                      </a:r>
                      <a:endParaRPr lang="en-US" sz="1000">
                        <a:effectLst/>
                        <a:latin typeface="Calibri"/>
                        <a:ea typeface="Calibri"/>
                        <a:cs typeface="Times New Roman"/>
                      </a:endParaRPr>
                    </a:p>
                  </a:txBody>
                  <a:tcPr marL="60512" marR="60512" marT="0" marB="0"/>
                </a:tc>
                <a:tc>
                  <a:txBody>
                    <a:bodyPr/>
                    <a:lstStyle/>
                    <a:p>
                      <a:pPr marL="352425" marR="0" indent="-352425">
                        <a:spcBef>
                          <a:spcPts val="0"/>
                        </a:spcBef>
                        <a:spcAft>
                          <a:spcPts val="0"/>
                        </a:spcAft>
                      </a:pPr>
                      <a:r>
                        <a:rPr lang="en-US" sz="1000">
                          <a:effectLst/>
                        </a:rPr>
                        <a:t>3.2	Designs, implements, and revises a professional growth plan</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r>
              <a:tr h="484094">
                <a:tc vMerge="1">
                  <a:txBody>
                    <a:bodyPr/>
                    <a:lstStyle/>
                    <a:p>
                      <a:endParaRPr lang="en-US"/>
                    </a:p>
                  </a:txBody>
                  <a:tcPr/>
                </a:tc>
                <a:tc>
                  <a:txBody>
                    <a:bodyPr/>
                    <a:lstStyle/>
                    <a:p>
                      <a:pPr marL="315595" marR="0" indent="-315595">
                        <a:spcBef>
                          <a:spcPts val="0"/>
                        </a:spcBef>
                        <a:spcAft>
                          <a:spcPts val="0"/>
                        </a:spcAft>
                      </a:pPr>
                      <a:r>
                        <a:rPr lang="en-US" sz="1000">
                          <a:effectLst/>
                        </a:rPr>
                        <a:t>1.3	Student-friendly learning targets</a:t>
                      </a:r>
                      <a:endParaRPr lang="en-US" sz="1000">
                        <a:effectLst/>
                        <a:latin typeface="Calibri"/>
                        <a:ea typeface="Calibri"/>
                        <a:cs typeface="Times New Roman"/>
                      </a:endParaRPr>
                    </a:p>
                  </a:txBody>
                  <a:tcPr marL="60512" marR="60512" marT="0" marB="0"/>
                </a:tc>
                <a:tc>
                  <a:txBody>
                    <a:bodyPr/>
                    <a:lstStyle/>
                    <a:p>
                      <a:pPr marL="276860" marR="0" indent="-276860">
                        <a:spcBef>
                          <a:spcPts val="0"/>
                        </a:spcBef>
                        <a:spcAft>
                          <a:spcPts val="0"/>
                        </a:spcAft>
                      </a:pPr>
                      <a:r>
                        <a:rPr lang="en-US" sz="1000">
                          <a:effectLst/>
                        </a:rPr>
                        <a:t>2.3	Uses time, space, and resources</a:t>
                      </a:r>
                      <a:endParaRPr lang="en-US" sz="1000">
                        <a:effectLst/>
                        <a:latin typeface="Calibri"/>
                        <a:ea typeface="Calibri"/>
                        <a:cs typeface="Times New Roman"/>
                      </a:endParaRPr>
                    </a:p>
                  </a:txBody>
                  <a:tcPr marL="60512" marR="60512" marT="0" marB="0"/>
                </a:tc>
                <a:tc>
                  <a:txBody>
                    <a:bodyPr/>
                    <a:lstStyle/>
                    <a:p>
                      <a:pPr marL="352425" marR="0" indent="-352425">
                        <a:spcBef>
                          <a:spcPts val="0"/>
                        </a:spcBef>
                        <a:spcAft>
                          <a:spcPts val="0"/>
                        </a:spcAft>
                      </a:pPr>
                      <a:r>
                        <a:rPr lang="en-US" sz="1000">
                          <a:effectLst/>
                        </a:rPr>
                        <a:t>3.3	Collaborates with colleagues, parents, and others</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r>
              <a:tr h="484094">
                <a:tc vMerge="1">
                  <a:txBody>
                    <a:bodyPr/>
                    <a:lstStyle/>
                    <a:p>
                      <a:endParaRPr lang="en-US"/>
                    </a:p>
                  </a:txBody>
                  <a:tcPr/>
                </a:tc>
                <a:tc>
                  <a:txBody>
                    <a:bodyPr/>
                    <a:lstStyle/>
                    <a:p>
                      <a:pPr marL="315595" marR="0" indent="-315595">
                        <a:spcBef>
                          <a:spcPts val="0"/>
                        </a:spcBef>
                        <a:spcAft>
                          <a:spcPts val="0"/>
                        </a:spcAft>
                      </a:pPr>
                      <a:r>
                        <a:rPr lang="en-US" sz="1000">
                          <a:effectLst/>
                        </a:rPr>
                        <a:t>1.4	Designs and implements instructional plans</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r>
              <a:tr h="484094">
                <a:tc vMerge="1">
                  <a:txBody>
                    <a:bodyPr/>
                    <a:lstStyle/>
                    <a:p>
                      <a:endParaRPr lang="en-US"/>
                    </a:p>
                  </a:txBody>
                  <a:tcPr/>
                </a:tc>
                <a:tc>
                  <a:txBody>
                    <a:bodyPr/>
                    <a:lstStyle/>
                    <a:p>
                      <a:pPr marL="315595" marR="0" indent="-315595">
                        <a:spcBef>
                          <a:spcPts val="0"/>
                        </a:spcBef>
                        <a:spcAft>
                          <a:spcPts val="0"/>
                        </a:spcAft>
                      </a:pPr>
                      <a:r>
                        <a:rPr lang="en-US" sz="1000" dirty="0">
                          <a:effectLst/>
                        </a:rPr>
                        <a:t>1.5	Integrates available technology</a:t>
                      </a:r>
                      <a:endParaRPr lang="en-US" sz="1000" dirty="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a:effectLst/>
                        </a:rPr>
                        <a:t> </a:t>
                      </a:r>
                      <a:endParaRPr lang="en-US" sz="1000">
                        <a:effectLst/>
                        <a:latin typeface="Calibri"/>
                        <a:ea typeface="Calibri"/>
                        <a:cs typeface="Times New Roman"/>
                      </a:endParaRPr>
                    </a:p>
                  </a:txBody>
                  <a:tcPr marL="60512" marR="60512" marT="0" marB="0"/>
                </a:tc>
                <a:tc>
                  <a:txBody>
                    <a:bodyPr/>
                    <a:lstStyle/>
                    <a:p>
                      <a:pPr marL="0" marR="0">
                        <a:spcBef>
                          <a:spcPts val="0"/>
                        </a:spcBef>
                        <a:spcAft>
                          <a:spcPts val="0"/>
                        </a:spcAft>
                      </a:pPr>
                      <a:r>
                        <a:rPr lang="en-US" sz="1000" dirty="0">
                          <a:effectLst/>
                        </a:rPr>
                        <a:t> </a:t>
                      </a:r>
                      <a:endParaRPr lang="en-US" sz="1000" dirty="0">
                        <a:effectLst/>
                        <a:latin typeface="Calibri"/>
                        <a:ea typeface="Calibri"/>
                        <a:cs typeface="Times New Roman"/>
                      </a:endParaRPr>
                    </a:p>
                  </a:txBody>
                  <a:tcPr marL="60512" marR="60512" marT="0" marB="0"/>
                </a:tc>
              </a:tr>
            </a:tbl>
          </a:graphicData>
        </a:graphic>
      </p:graphicFrame>
    </p:spTree>
    <p:extLst>
      <p:ext uri="{BB962C8B-B14F-4D97-AF65-F5344CB8AC3E}">
        <p14:creationId xmlns:p14="http://schemas.microsoft.com/office/powerpoint/2010/main" val="2666324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9144000" cy="1399032"/>
          </a:xfrm>
        </p:spPr>
        <p:txBody>
          <a:bodyPr>
            <a:normAutofit/>
          </a:bodyPr>
          <a:lstStyle/>
          <a:p>
            <a:r>
              <a:rPr lang="en-US" sz="4000" dirty="0">
                <a:solidFill>
                  <a:schemeClr val="tx1"/>
                </a:solidFill>
              </a:rPr>
              <a:t>Teacher Framework Matrix</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0356760"/>
              </p:ext>
            </p:extLst>
          </p:nvPr>
        </p:nvGraphicFramePr>
        <p:xfrm>
          <a:off x="1143000" y="1600200"/>
          <a:ext cx="6867949" cy="4834898"/>
        </p:xfrm>
        <a:graphic>
          <a:graphicData uri="http://schemas.openxmlformats.org/drawingml/2006/table">
            <a:tbl>
              <a:tblPr firstRow="1" firstCol="1" bandRow="1">
                <a:tableStyleId>{5C22544A-7EE6-4342-B048-85BDC9FD1C3A}</a:tableStyleId>
              </a:tblPr>
              <a:tblGrid>
                <a:gridCol w="585802"/>
                <a:gridCol w="714573"/>
                <a:gridCol w="416944"/>
                <a:gridCol w="272858"/>
                <a:gridCol w="272858"/>
                <a:gridCol w="332740"/>
                <a:gridCol w="304800"/>
                <a:gridCol w="228600"/>
                <a:gridCol w="108084"/>
                <a:gridCol w="545715"/>
                <a:gridCol w="303175"/>
                <a:gridCol w="545715"/>
                <a:gridCol w="545715"/>
                <a:gridCol w="485080"/>
                <a:gridCol w="602645"/>
                <a:gridCol w="602645"/>
              </a:tblGrid>
              <a:tr h="266492">
                <a:tc rowSpan="2">
                  <a:txBody>
                    <a:bodyPr/>
                    <a:lstStyle/>
                    <a:p>
                      <a:pPr marL="71755" marR="71755" algn="ctr">
                        <a:spcBef>
                          <a:spcPts val="0"/>
                        </a:spcBef>
                        <a:spcAft>
                          <a:spcPts val="0"/>
                        </a:spcAft>
                      </a:pPr>
                      <a:r>
                        <a:rPr lang="en-US" sz="800" dirty="0">
                          <a:effectLst/>
                        </a:rPr>
                        <a:t>FRAMEWORK</a:t>
                      </a:r>
                      <a:endParaRPr lang="en-US" sz="800" dirty="0">
                        <a:effectLst/>
                        <a:latin typeface="Calibri"/>
                        <a:ea typeface="Calibri"/>
                        <a:cs typeface="Times New Roman"/>
                      </a:endParaRPr>
                    </a:p>
                  </a:txBody>
                  <a:tcPr marL="49967" marR="49967" marT="0" marB="0" vert="vert270" anchor="ctr">
                    <a:solidFill>
                      <a:srgbClr val="6856F0"/>
                    </a:solidFill>
                  </a:tcPr>
                </a:tc>
                <a:tc>
                  <a:txBody>
                    <a:bodyPr/>
                    <a:lstStyle/>
                    <a:p>
                      <a:pPr marL="0" marR="0" algn="ctr">
                        <a:spcBef>
                          <a:spcPts val="0"/>
                        </a:spcBef>
                        <a:spcAft>
                          <a:spcPts val="0"/>
                        </a:spcAft>
                      </a:pPr>
                      <a:r>
                        <a:rPr lang="en-US" sz="900" dirty="0">
                          <a:effectLst/>
                        </a:rPr>
                        <a:t>Domain</a:t>
                      </a:r>
                      <a:endParaRPr lang="en-US" sz="800" dirty="0">
                        <a:effectLst/>
                        <a:latin typeface="Calibri"/>
                        <a:ea typeface="Calibri"/>
                        <a:cs typeface="Times New Roman"/>
                      </a:endParaRPr>
                    </a:p>
                  </a:txBody>
                  <a:tcPr marL="49967" marR="49967" marT="0" marB="0" anchor="ctr">
                    <a:solidFill>
                      <a:srgbClr val="6856F0"/>
                    </a:solidFill>
                  </a:tcPr>
                </a:tc>
                <a:tc gridSpan="6">
                  <a:txBody>
                    <a:bodyPr/>
                    <a:lstStyle/>
                    <a:p>
                      <a:pPr marL="0" marR="0" algn="ctr">
                        <a:spcBef>
                          <a:spcPts val="0"/>
                        </a:spcBef>
                        <a:spcAft>
                          <a:spcPts val="0"/>
                        </a:spcAft>
                      </a:pPr>
                      <a:r>
                        <a:rPr lang="en-US" sz="900" dirty="0">
                          <a:effectLst/>
                        </a:rPr>
                        <a:t>Instruction</a:t>
                      </a:r>
                      <a:endParaRPr lang="en-US" sz="800" dirty="0">
                        <a:effectLst/>
                        <a:latin typeface="Calibri"/>
                        <a:ea typeface="Calibri"/>
                        <a:cs typeface="Times New Roman"/>
                      </a:endParaRPr>
                    </a:p>
                  </a:txBody>
                  <a:tcPr marL="49967" marR="49967" marT="0" marB="0" anchor="ctr">
                    <a:solidFill>
                      <a:srgbClr val="6856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900" dirty="0">
                          <a:effectLst/>
                        </a:rPr>
                        <a:t>Learning Climate</a:t>
                      </a:r>
                      <a:endParaRPr lang="en-US" sz="800" dirty="0">
                        <a:effectLst/>
                        <a:latin typeface="Calibri"/>
                        <a:ea typeface="Calibri"/>
                        <a:cs typeface="Times New Roman"/>
                      </a:endParaRPr>
                    </a:p>
                  </a:txBody>
                  <a:tcPr marL="49967" marR="49967" marT="0" marB="0" anchor="ctr">
                    <a:solidFill>
                      <a:srgbClr val="6856F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900" dirty="0">
                          <a:effectLst/>
                        </a:rPr>
                        <a:t>Leadership &amp; Professionalism</a:t>
                      </a:r>
                      <a:endParaRPr lang="en-US" sz="800" dirty="0">
                        <a:effectLst/>
                        <a:latin typeface="Calibri"/>
                        <a:ea typeface="Calibri"/>
                        <a:cs typeface="Times New Roman"/>
                      </a:endParaRPr>
                    </a:p>
                  </a:txBody>
                  <a:tcPr marL="49967" marR="49967" marT="0" marB="0" anchor="ctr">
                    <a:solidFill>
                      <a:srgbClr val="6856F0"/>
                    </a:solidFill>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900" dirty="0">
                          <a:effectLst/>
                        </a:rPr>
                        <a:t>Student Growth</a:t>
                      </a:r>
                      <a:endParaRPr lang="en-US" sz="800" dirty="0">
                        <a:effectLst/>
                        <a:latin typeface="Calibri"/>
                        <a:ea typeface="Calibri"/>
                        <a:cs typeface="Times New Roman"/>
                      </a:endParaRPr>
                    </a:p>
                  </a:txBody>
                  <a:tcPr marL="49967" marR="49967" marT="0" marB="0" anchor="ctr">
                    <a:solidFill>
                      <a:srgbClr val="6856F0"/>
                    </a:solidFill>
                  </a:tcPr>
                </a:tc>
              </a:tr>
              <a:tr h="894818">
                <a:tc vMerge="1">
                  <a:txBody>
                    <a:bodyPr/>
                    <a:lstStyle/>
                    <a:p>
                      <a:endParaRPr lang="en-US"/>
                    </a:p>
                  </a:txBody>
                  <a:tcPr/>
                </a:tc>
                <a:tc>
                  <a:txBody>
                    <a:bodyPr/>
                    <a:lstStyle/>
                    <a:p>
                      <a:pPr marL="0" marR="0" algn="ctr">
                        <a:spcBef>
                          <a:spcPts val="0"/>
                        </a:spcBef>
                        <a:spcAft>
                          <a:spcPts val="0"/>
                        </a:spcAft>
                      </a:pPr>
                      <a:r>
                        <a:rPr lang="en-US" sz="800">
                          <a:effectLst/>
                        </a:rPr>
                        <a:t>Standard</a:t>
                      </a:r>
                      <a:endParaRPr lang="en-US" sz="800">
                        <a:effectLst/>
                        <a:latin typeface="Calibri"/>
                        <a:ea typeface="Calibri"/>
                        <a:cs typeface="Times New Roman"/>
                      </a:endParaRPr>
                    </a:p>
                  </a:txBody>
                  <a:tcPr marL="49967" marR="49967" marT="0" marB="0" anchor="ctr"/>
                </a:tc>
                <a:tc>
                  <a:txBody>
                    <a:bodyPr/>
                    <a:lstStyle/>
                    <a:p>
                      <a:pPr marL="71755" marR="71755" algn="ctr">
                        <a:spcBef>
                          <a:spcPts val="0"/>
                        </a:spcBef>
                        <a:spcAft>
                          <a:spcPts val="0"/>
                        </a:spcAft>
                      </a:pPr>
                      <a:r>
                        <a:rPr lang="en-US" sz="800">
                          <a:effectLst/>
                        </a:rPr>
                        <a:t>1.1</a:t>
                      </a:r>
                    </a:p>
                    <a:p>
                      <a:pPr marL="71755" marR="71755" algn="ctr">
                        <a:spcBef>
                          <a:spcPts val="0"/>
                        </a:spcBef>
                        <a:spcAft>
                          <a:spcPts val="0"/>
                        </a:spcAft>
                      </a:pPr>
                      <a:r>
                        <a:rPr lang="en-US" sz="800">
                          <a:effectLst/>
                        </a:rPr>
                        <a:t>Content/</a:t>
                      </a:r>
                      <a:br>
                        <a:rPr lang="en-US" sz="800">
                          <a:effectLst/>
                        </a:rPr>
                      </a:br>
                      <a:r>
                        <a:rPr lang="en-US" sz="800">
                          <a:effectLst/>
                        </a:rPr>
                        <a:t>Best Practice</a:t>
                      </a:r>
                      <a:endParaRPr lang="en-US" sz="800">
                        <a:effectLst/>
                        <a:latin typeface="Calibri"/>
                        <a:ea typeface="Calibri"/>
                        <a:cs typeface="Times New Roman"/>
                      </a:endParaRPr>
                    </a:p>
                  </a:txBody>
                  <a:tcPr marL="49967" marR="49967" marT="0" marB="0" vert="vert270" anchor="ctr"/>
                </a:tc>
                <a:tc gridSpan="2">
                  <a:txBody>
                    <a:bodyPr/>
                    <a:lstStyle/>
                    <a:p>
                      <a:pPr marL="71755" marR="71755" algn="ctr">
                        <a:spcBef>
                          <a:spcPts val="0"/>
                        </a:spcBef>
                        <a:spcAft>
                          <a:spcPts val="0"/>
                        </a:spcAft>
                      </a:pPr>
                      <a:r>
                        <a:rPr lang="en-US" sz="800">
                          <a:effectLst/>
                        </a:rPr>
                        <a:t>1.2</a:t>
                      </a:r>
                    </a:p>
                    <a:p>
                      <a:pPr marL="71755" marR="71755" algn="ctr">
                        <a:spcBef>
                          <a:spcPts val="0"/>
                        </a:spcBef>
                        <a:spcAft>
                          <a:spcPts val="0"/>
                        </a:spcAft>
                      </a:pPr>
                      <a:r>
                        <a:rPr lang="en-US" sz="800">
                          <a:effectLst/>
                        </a:rPr>
                        <a:t>Assessment</a:t>
                      </a:r>
                      <a:endParaRPr lang="en-US" sz="800">
                        <a:effectLst/>
                        <a:latin typeface="Calibri"/>
                        <a:ea typeface="Calibri"/>
                        <a:cs typeface="Times New Roman"/>
                      </a:endParaRPr>
                    </a:p>
                  </a:txBody>
                  <a:tcPr marL="49967" marR="49967" marT="0" marB="0" vert="vert270" anchor="ctr"/>
                </a:tc>
                <a:tc hMerge="1">
                  <a:txBody>
                    <a:bodyPr/>
                    <a:lstStyle/>
                    <a:p>
                      <a:endParaRPr lang="en-US"/>
                    </a:p>
                  </a:txBody>
                  <a:tcPr/>
                </a:tc>
                <a:tc>
                  <a:txBody>
                    <a:bodyPr/>
                    <a:lstStyle/>
                    <a:p>
                      <a:pPr marL="71755" marR="71755" algn="ctr">
                        <a:spcBef>
                          <a:spcPts val="0"/>
                        </a:spcBef>
                        <a:spcAft>
                          <a:spcPts val="0"/>
                        </a:spcAft>
                      </a:pPr>
                      <a:r>
                        <a:rPr lang="en-US" sz="800" dirty="0">
                          <a:effectLst/>
                        </a:rPr>
                        <a:t>1.3</a:t>
                      </a:r>
                    </a:p>
                    <a:p>
                      <a:pPr marL="71755" marR="71755" algn="ctr">
                        <a:spcBef>
                          <a:spcPts val="0"/>
                        </a:spcBef>
                        <a:spcAft>
                          <a:spcPts val="0"/>
                        </a:spcAft>
                      </a:pPr>
                      <a:r>
                        <a:rPr lang="en-US" sz="800" dirty="0">
                          <a:effectLst/>
                        </a:rPr>
                        <a:t>Learning Targets</a:t>
                      </a:r>
                      <a:endParaRPr lang="en-US" sz="800" dirty="0">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effectLst/>
                        </a:rPr>
                        <a:t>1.4</a:t>
                      </a:r>
                    </a:p>
                    <a:p>
                      <a:pPr marL="71755" marR="71755" algn="ctr">
                        <a:spcBef>
                          <a:spcPts val="0"/>
                        </a:spcBef>
                        <a:spcAft>
                          <a:spcPts val="0"/>
                        </a:spcAft>
                      </a:pPr>
                      <a:r>
                        <a:rPr lang="en-US" sz="800">
                          <a:effectLst/>
                        </a:rPr>
                        <a:t>Planning</a:t>
                      </a:r>
                      <a:endParaRPr lang="en-US" sz="800">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effectLst/>
                        </a:rPr>
                        <a:t>1.5</a:t>
                      </a:r>
                    </a:p>
                    <a:p>
                      <a:pPr marL="71755" marR="71755" algn="ctr">
                        <a:spcBef>
                          <a:spcPts val="0"/>
                        </a:spcBef>
                        <a:spcAft>
                          <a:spcPts val="0"/>
                        </a:spcAft>
                      </a:pPr>
                      <a:r>
                        <a:rPr lang="en-US" sz="800">
                          <a:effectLst/>
                        </a:rPr>
                        <a:t>Technology</a:t>
                      </a:r>
                      <a:endParaRPr lang="en-US" sz="800">
                        <a:effectLst/>
                        <a:latin typeface="Calibri"/>
                        <a:ea typeface="Calibri"/>
                        <a:cs typeface="Times New Roman"/>
                      </a:endParaRPr>
                    </a:p>
                  </a:txBody>
                  <a:tcPr marL="49967" marR="49967" marT="0" marB="0" vert="vert270" anchor="ctr"/>
                </a:tc>
                <a:tc gridSpan="2">
                  <a:txBody>
                    <a:bodyPr/>
                    <a:lstStyle/>
                    <a:p>
                      <a:pPr marL="71755" marR="71755" algn="ctr">
                        <a:spcBef>
                          <a:spcPts val="0"/>
                        </a:spcBef>
                        <a:spcAft>
                          <a:spcPts val="0"/>
                        </a:spcAft>
                      </a:pPr>
                      <a:r>
                        <a:rPr lang="en-US" sz="800">
                          <a:effectLst/>
                        </a:rPr>
                        <a:t>2.1</a:t>
                      </a:r>
                    </a:p>
                    <a:p>
                      <a:pPr marL="71755" marR="71755" algn="ctr">
                        <a:spcBef>
                          <a:spcPts val="0"/>
                        </a:spcBef>
                        <a:spcAft>
                          <a:spcPts val="0"/>
                        </a:spcAft>
                      </a:pPr>
                      <a:r>
                        <a:rPr lang="en-US" sz="800">
                          <a:effectLst/>
                        </a:rPr>
                        <a:t>Climate</a:t>
                      </a:r>
                      <a:endParaRPr lang="en-US" sz="800">
                        <a:effectLst/>
                        <a:latin typeface="Calibri"/>
                        <a:ea typeface="Calibri"/>
                        <a:cs typeface="Times New Roman"/>
                      </a:endParaRPr>
                    </a:p>
                  </a:txBody>
                  <a:tcPr marL="49967" marR="49967" marT="0" marB="0" vert="vert270" anchor="ctr"/>
                </a:tc>
                <a:tc hMerge="1">
                  <a:txBody>
                    <a:bodyPr/>
                    <a:lstStyle/>
                    <a:p>
                      <a:endParaRPr lang="en-US"/>
                    </a:p>
                  </a:txBody>
                  <a:tcPr/>
                </a:tc>
                <a:tc>
                  <a:txBody>
                    <a:bodyPr/>
                    <a:lstStyle/>
                    <a:p>
                      <a:pPr marL="71755" marR="71755" algn="ctr">
                        <a:spcBef>
                          <a:spcPts val="0"/>
                        </a:spcBef>
                        <a:spcAft>
                          <a:spcPts val="0"/>
                        </a:spcAft>
                      </a:pPr>
                      <a:r>
                        <a:rPr lang="en-US" sz="800">
                          <a:solidFill>
                            <a:schemeClr val="bg2">
                              <a:lumMod val="10000"/>
                            </a:schemeClr>
                          </a:solidFill>
                          <a:effectLst/>
                        </a:rPr>
                        <a:t>2.2</a:t>
                      </a:r>
                    </a:p>
                    <a:p>
                      <a:pPr marL="71755" marR="71755" algn="ctr">
                        <a:spcBef>
                          <a:spcPts val="0"/>
                        </a:spcBef>
                        <a:spcAft>
                          <a:spcPts val="0"/>
                        </a:spcAft>
                      </a:pPr>
                      <a:r>
                        <a:rPr lang="en-US" sz="800">
                          <a:solidFill>
                            <a:schemeClr val="bg2">
                              <a:lumMod val="10000"/>
                            </a:schemeClr>
                          </a:solidFill>
                          <a:effectLst/>
                        </a:rPr>
                        <a:t>Expectations</a:t>
                      </a:r>
                      <a:endParaRPr lang="en-US" sz="800">
                        <a:solidFill>
                          <a:schemeClr val="bg2">
                            <a:lumMod val="10000"/>
                          </a:schemeClr>
                        </a:solidFill>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solidFill>
                            <a:schemeClr val="bg2">
                              <a:lumMod val="10000"/>
                            </a:schemeClr>
                          </a:solidFill>
                          <a:effectLst/>
                        </a:rPr>
                        <a:t>2.3</a:t>
                      </a:r>
                    </a:p>
                    <a:p>
                      <a:pPr marL="71755" marR="71755" algn="ctr">
                        <a:spcBef>
                          <a:spcPts val="0"/>
                        </a:spcBef>
                        <a:spcAft>
                          <a:spcPts val="0"/>
                        </a:spcAft>
                      </a:pPr>
                      <a:r>
                        <a:rPr lang="en-US" sz="800">
                          <a:solidFill>
                            <a:schemeClr val="bg2">
                              <a:lumMod val="10000"/>
                            </a:schemeClr>
                          </a:solidFill>
                          <a:effectLst/>
                        </a:rPr>
                        <a:t>Equitable Resources</a:t>
                      </a:r>
                      <a:endParaRPr lang="en-US" sz="800">
                        <a:solidFill>
                          <a:schemeClr val="bg2">
                            <a:lumMod val="10000"/>
                          </a:schemeClr>
                        </a:solidFill>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solidFill>
                            <a:schemeClr val="bg2">
                              <a:lumMod val="10000"/>
                            </a:schemeClr>
                          </a:solidFill>
                          <a:effectLst/>
                        </a:rPr>
                        <a:t>3.1</a:t>
                      </a:r>
                    </a:p>
                    <a:p>
                      <a:pPr marL="71755" marR="71755" algn="ctr">
                        <a:spcBef>
                          <a:spcPts val="0"/>
                        </a:spcBef>
                        <a:spcAft>
                          <a:spcPts val="0"/>
                        </a:spcAft>
                      </a:pPr>
                      <a:r>
                        <a:rPr lang="en-US" sz="800">
                          <a:solidFill>
                            <a:schemeClr val="bg2">
                              <a:lumMod val="10000"/>
                            </a:schemeClr>
                          </a:solidFill>
                          <a:effectLst/>
                        </a:rPr>
                        <a:t>Leadership/</a:t>
                      </a:r>
                      <a:br>
                        <a:rPr lang="en-US" sz="800">
                          <a:solidFill>
                            <a:schemeClr val="bg2">
                              <a:lumMod val="10000"/>
                            </a:schemeClr>
                          </a:solidFill>
                          <a:effectLst/>
                        </a:rPr>
                      </a:br>
                      <a:r>
                        <a:rPr lang="en-US" sz="800">
                          <a:solidFill>
                            <a:schemeClr val="bg2">
                              <a:lumMod val="10000"/>
                            </a:schemeClr>
                          </a:solidFill>
                          <a:effectLst/>
                        </a:rPr>
                        <a:t>Responsibility</a:t>
                      </a:r>
                      <a:endParaRPr lang="en-US" sz="800">
                        <a:solidFill>
                          <a:schemeClr val="bg2">
                            <a:lumMod val="10000"/>
                          </a:schemeClr>
                        </a:solidFill>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solidFill>
                            <a:schemeClr val="bg2">
                              <a:lumMod val="10000"/>
                            </a:schemeClr>
                          </a:solidFill>
                          <a:effectLst/>
                        </a:rPr>
                        <a:t>3.2</a:t>
                      </a:r>
                    </a:p>
                    <a:p>
                      <a:pPr marL="71755" marR="71755" algn="ctr">
                        <a:spcBef>
                          <a:spcPts val="0"/>
                        </a:spcBef>
                        <a:spcAft>
                          <a:spcPts val="0"/>
                        </a:spcAft>
                      </a:pPr>
                      <a:r>
                        <a:rPr lang="en-US" sz="800">
                          <a:solidFill>
                            <a:schemeClr val="bg2">
                              <a:lumMod val="10000"/>
                            </a:schemeClr>
                          </a:solidFill>
                          <a:effectLst/>
                        </a:rPr>
                        <a:t>Professional Growth </a:t>
                      </a:r>
                      <a:endParaRPr lang="en-US" sz="800">
                        <a:solidFill>
                          <a:schemeClr val="bg2">
                            <a:lumMod val="10000"/>
                          </a:schemeClr>
                        </a:solidFill>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solidFill>
                            <a:schemeClr val="bg2">
                              <a:lumMod val="10000"/>
                            </a:schemeClr>
                          </a:solidFill>
                          <a:effectLst/>
                        </a:rPr>
                        <a:t>3.3</a:t>
                      </a:r>
                    </a:p>
                    <a:p>
                      <a:pPr marL="71755" marR="71755" algn="ctr">
                        <a:spcBef>
                          <a:spcPts val="0"/>
                        </a:spcBef>
                        <a:spcAft>
                          <a:spcPts val="0"/>
                        </a:spcAft>
                      </a:pPr>
                      <a:r>
                        <a:rPr lang="en-US" sz="800">
                          <a:solidFill>
                            <a:schemeClr val="bg2">
                              <a:lumMod val="10000"/>
                            </a:schemeClr>
                          </a:solidFill>
                          <a:effectLst/>
                        </a:rPr>
                        <a:t>Collaboration</a:t>
                      </a:r>
                      <a:endParaRPr lang="en-US" sz="800">
                        <a:solidFill>
                          <a:schemeClr val="bg2">
                            <a:lumMod val="10000"/>
                          </a:schemeClr>
                        </a:solidFill>
                        <a:effectLst/>
                        <a:latin typeface="Calibri"/>
                        <a:ea typeface="Calibri"/>
                        <a:cs typeface="Times New Roman"/>
                      </a:endParaRPr>
                    </a:p>
                  </a:txBody>
                  <a:tcPr marL="49967" marR="49967" marT="0" marB="0" vert="vert270" anchor="ctr"/>
                </a:tc>
                <a:tc>
                  <a:txBody>
                    <a:bodyPr/>
                    <a:lstStyle/>
                    <a:p>
                      <a:pPr marL="71755" marR="71755" algn="ctr">
                        <a:spcBef>
                          <a:spcPts val="0"/>
                        </a:spcBef>
                        <a:spcAft>
                          <a:spcPts val="0"/>
                        </a:spcAft>
                      </a:pPr>
                      <a:r>
                        <a:rPr lang="en-US" sz="800">
                          <a:solidFill>
                            <a:schemeClr val="bg2">
                              <a:lumMod val="10000"/>
                            </a:schemeClr>
                          </a:solidFill>
                          <a:effectLst/>
                        </a:rPr>
                        <a:t>4.1</a:t>
                      </a:r>
                    </a:p>
                    <a:p>
                      <a:pPr marL="71755" marR="71755" algn="ctr">
                        <a:spcBef>
                          <a:spcPts val="0"/>
                        </a:spcBef>
                        <a:spcAft>
                          <a:spcPts val="0"/>
                        </a:spcAft>
                      </a:pPr>
                      <a:r>
                        <a:rPr lang="en-US" sz="800">
                          <a:solidFill>
                            <a:schemeClr val="bg2">
                              <a:lumMod val="10000"/>
                            </a:schemeClr>
                          </a:solidFill>
                          <a:effectLst/>
                        </a:rPr>
                        <a:t>Student Growth</a:t>
                      </a:r>
                      <a:endParaRPr lang="en-US" sz="800">
                        <a:solidFill>
                          <a:schemeClr val="bg2">
                            <a:lumMod val="10000"/>
                          </a:schemeClr>
                        </a:solidFill>
                        <a:effectLst/>
                        <a:latin typeface="Calibri"/>
                        <a:ea typeface="Calibri"/>
                        <a:cs typeface="Times New Roman"/>
                      </a:endParaRPr>
                    </a:p>
                  </a:txBody>
                  <a:tcPr marL="49967" marR="49967" marT="0" marB="0" vert="vert270" anchor="ctr"/>
                </a:tc>
              </a:tr>
              <a:tr h="488568">
                <a:tc rowSpan="7">
                  <a:txBody>
                    <a:bodyPr/>
                    <a:lstStyle/>
                    <a:p>
                      <a:pPr marL="71755" marR="71755" algn="ctr">
                        <a:spcBef>
                          <a:spcPts val="0"/>
                        </a:spcBef>
                        <a:spcAft>
                          <a:spcPts val="0"/>
                        </a:spcAft>
                      </a:pPr>
                      <a:endParaRPr lang="en-US" sz="800" dirty="0" smtClean="0">
                        <a:effectLst/>
                      </a:endParaRPr>
                    </a:p>
                    <a:p>
                      <a:pPr marL="71755" marR="71755" algn="ctr">
                        <a:spcBef>
                          <a:spcPts val="0"/>
                        </a:spcBef>
                        <a:spcAft>
                          <a:spcPts val="0"/>
                        </a:spcAft>
                      </a:pPr>
                      <a:r>
                        <a:rPr lang="en-US" sz="800" dirty="0" smtClean="0">
                          <a:effectLst/>
                        </a:rPr>
                        <a:t>MULTIPLE </a:t>
                      </a:r>
                      <a:r>
                        <a:rPr lang="en-US" sz="800" dirty="0">
                          <a:effectLst/>
                        </a:rPr>
                        <a:t>MEASURES (supported by artifacts and evidence)</a:t>
                      </a:r>
                      <a:endParaRPr lang="en-US" sz="800" dirty="0">
                        <a:effectLst/>
                        <a:latin typeface="Calibri"/>
                        <a:ea typeface="Calibri"/>
                        <a:cs typeface="Times New Roman"/>
                      </a:endParaRPr>
                    </a:p>
                  </a:txBody>
                  <a:tcPr marL="49967" marR="49967" marT="0" marB="0" vert="vert270">
                    <a:solidFill>
                      <a:srgbClr val="6856F0"/>
                    </a:solidFill>
                  </a:tcPr>
                </a:tc>
                <a:tc>
                  <a:txBody>
                    <a:bodyPr/>
                    <a:lstStyle/>
                    <a:p>
                      <a:pPr marL="0" marR="0" algn="ctr">
                        <a:spcBef>
                          <a:spcPts val="0"/>
                        </a:spcBef>
                        <a:spcAft>
                          <a:spcPts val="0"/>
                        </a:spcAft>
                      </a:pPr>
                      <a:r>
                        <a:rPr lang="en-US" sz="800">
                          <a:effectLst/>
                        </a:rPr>
                        <a:t>Principal/</a:t>
                      </a:r>
                      <a:br>
                        <a:rPr lang="en-US" sz="800">
                          <a:effectLst/>
                        </a:rPr>
                      </a:br>
                      <a:r>
                        <a:rPr lang="en-US" sz="800">
                          <a:effectLst/>
                        </a:rPr>
                        <a:t>Evaluator Observation</a:t>
                      </a:r>
                      <a:endParaRPr lang="en-US" sz="800">
                        <a:effectLst/>
                        <a:latin typeface="Calibri"/>
                        <a:ea typeface="Calibri"/>
                        <a:cs typeface="Times New Roman"/>
                      </a:endParaRPr>
                    </a:p>
                  </a:txBody>
                  <a:tcPr marL="49967" marR="49967" marT="0" marB="0" anchor="ctr"/>
                </a:tc>
                <a:tc gridSpan="10">
                  <a:txBody>
                    <a:bodyPr/>
                    <a:lstStyle/>
                    <a:p>
                      <a:pPr marL="0" marR="0" algn="ctr">
                        <a:spcBef>
                          <a:spcPts val="0"/>
                        </a:spcBef>
                        <a:spcAft>
                          <a:spcPts val="0"/>
                        </a:spcAft>
                      </a:pPr>
                      <a:r>
                        <a:rPr lang="en-US" sz="800">
                          <a:solidFill>
                            <a:schemeClr val="bg2">
                              <a:lumMod val="10000"/>
                            </a:schemeClr>
                          </a:solidFill>
                          <a:effectLst/>
                        </a:rPr>
                        <a:t>Supervisor Observation of Teacher Instruction Instrument</a:t>
                      </a:r>
                      <a:endParaRPr lang="en-US" sz="80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r>
              <a:tr h="1343563">
                <a:tc vMerge="1">
                  <a:txBody>
                    <a:bodyPr/>
                    <a:lstStyle/>
                    <a:p>
                      <a:endParaRPr lang="en-US"/>
                    </a:p>
                  </a:txBody>
                  <a:tcPr/>
                </a:tc>
                <a:tc>
                  <a:txBody>
                    <a:bodyPr/>
                    <a:lstStyle/>
                    <a:p>
                      <a:pPr marL="0" marR="0" algn="ctr">
                        <a:spcBef>
                          <a:spcPts val="0"/>
                        </a:spcBef>
                        <a:spcAft>
                          <a:spcPts val="0"/>
                        </a:spcAft>
                      </a:pPr>
                      <a:r>
                        <a:rPr lang="en-US" sz="800">
                          <a:effectLst/>
                        </a:rPr>
                        <a:t>Student Growth</a:t>
                      </a:r>
                      <a:endParaRPr lang="en-US" sz="800">
                        <a:effectLst/>
                        <a:latin typeface="Calibri"/>
                        <a:ea typeface="Calibri"/>
                        <a:cs typeface="Times New Roman"/>
                      </a:endParaRPr>
                    </a:p>
                  </a:txBody>
                  <a:tcPr marL="49967" marR="49967" marT="0" marB="0" anchor="ctr"/>
                </a:tc>
                <a:tc gridSpan="2">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hMerge="1">
                  <a:txBody>
                    <a:bodyPr/>
                    <a:lstStyle/>
                    <a:p>
                      <a:endParaRPr lang="en-US"/>
                    </a:p>
                  </a:txBody>
                  <a:tcPr/>
                </a:tc>
                <a:tc>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gridSpan="2">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hMerge="1">
                  <a:txBody>
                    <a:bodyPr/>
                    <a:lstStyle/>
                    <a:p>
                      <a:endParaRPr lang="en-US"/>
                    </a:p>
                  </a:txBody>
                  <a:tcP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gridSpan="2">
                  <a:txBody>
                    <a:bodyPr/>
                    <a:lstStyle/>
                    <a:p>
                      <a:pPr marL="0" marR="0" algn="ctr">
                        <a:spcBef>
                          <a:spcPts val="0"/>
                        </a:spcBef>
                        <a:spcAft>
                          <a:spcPts val="0"/>
                        </a:spcAft>
                      </a:pPr>
                      <a:r>
                        <a:rPr lang="en-US" sz="800">
                          <a:solidFill>
                            <a:schemeClr val="bg2">
                              <a:lumMod val="10000"/>
                            </a:schemeClr>
                          </a:solidFill>
                          <a:effectLst/>
                        </a:rPr>
                        <a:t>Goal Setting; Professional Growth Plan</a:t>
                      </a:r>
                      <a:endParaRPr lang="en-US" sz="80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LEA component: Goal Setting</a:t>
                      </a:r>
                      <a:br>
                        <a:rPr lang="en-US" sz="800">
                          <a:solidFill>
                            <a:schemeClr val="bg2">
                              <a:lumMod val="10000"/>
                            </a:schemeClr>
                          </a:solidFill>
                          <a:effectLst/>
                        </a:rPr>
                      </a:br>
                      <a:r>
                        <a:rPr lang="en-US" sz="800">
                          <a:solidFill>
                            <a:schemeClr val="bg2">
                              <a:lumMod val="10000"/>
                            </a:schemeClr>
                          </a:solidFill>
                          <a:effectLst/>
                        </a:rPr>
                        <a:t>(Cat.1-3 Assessments); SEA component: State Achievement Tests</a:t>
                      </a:r>
                      <a:endParaRPr lang="en-US" sz="800">
                        <a:solidFill>
                          <a:schemeClr val="bg2">
                            <a:lumMod val="10000"/>
                          </a:schemeClr>
                        </a:solidFill>
                        <a:effectLst/>
                        <a:latin typeface="Calibri"/>
                        <a:ea typeface="Calibri"/>
                        <a:cs typeface="Times New Roman"/>
                      </a:endParaRPr>
                    </a:p>
                  </a:txBody>
                  <a:tcPr marL="49967" marR="49967" marT="0" marB="0" anchor="ctr"/>
                </a:tc>
              </a:tr>
              <a:tr h="366426">
                <a:tc vMerge="1">
                  <a:txBody>
                    <a:bodyPr/>
                    <a:lstStyle/>
                    <a:p>
                      <a:endParaRPr lang="en-US"/>
                    </a:p>
                  </a:txBody>
                  <a:tcPr/>
                </a:tc>
                <a:tc>
                  <a:txBody>
                    <a:bodyPr/>
                    <a:lstStyle/>
                    <a:p>
                      <a:pPr marL="0" marR="0" algn="ctr">
                        <a:spcBef>
                          <a:spcPts val="0"/>
                        </a:spcBef>
                        <a:spcAft>
                          <a:spcPts val="0"/>
                        </a:spcAft>
                      </a:pPr>
                      <a:r>
                        <a:rPr lang="en-US" sz="800">
                          <a:effectLst/>
                        </a:rPr>
                        <a:t>Student Voice</a:t>
                      </a:r>
                      <a:endParaRPr lang="en-US" sz="800">
                        <a:effectLst/>
                        <a:latin typeface="Calibri"/>
                        <a:ea typeface="Calibri"/>
                        <a:cs typeface="Times New Roman"/>
                      </a:endParaRPr>
                    </a:p>
                  </a:txBody>
                  <a:tcPr marL="49967" marR="49967" marT="0" marB="0" anchor="ctr"/>
                </a:tc>
                <a:tc gridSpan="4">
                  <a:txBody>
                    <a:bodyPr/>
                    <a:lstStyle/>
                    <a:p>
                      <a:pPr marL="0" marR="0" algn="ctr">
                        <a:spcBef>
                          <a:spcPts val="0"/>
                        </a:spcBef>
                        <a:spcAft>
                          <a:spcPts val="0"/>
                        </a:spcAft>
                      </a:pPr>
                      <a:r>
                        <a:rPr lang="en-US" sz="800">
                          <a:effectLst/>
                        </a:rPr>
                        <a:t>Tripod Student Survey</a:t>
                      </a:r>
                      <a:endParaRPr lang="en-US" sz="800">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800">
                          <a:solidFill>
                            <a:schemeClr val="bg2">
                              <a:lumMod val="10000"/>
                            </a:schemeClr>
                          </a:solidFill>
                          <a:effectLst/>
                        </a:rPr>
                        <a:t>Tripod Student Survey</a:t>
                      </a:r>
                      <a:endParaRPr lang="en-US" sz="80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Tripod Student Survey</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r>
              <a:tr h="366426">
                <a:tc vMerge="1">
                  <a:txBody>
                    <a:bodyPr/>
                    <a:lstStyle/>
                    <a:p>
                      <a:endParaRPr lang="en-US"/>
                    </a:p>
                  </a:txBody>
                  <a:tcPr/>
                </a:tc>
                <a:tc>
                  <a:txBody>
                    <a:bodyPr/>
                    <a:lstStyle/>
                    <a:p>
                      <a:pPr marL="0" marR="0" algn="ctr">
                        <a:spcBef>
                          <a:spcPts val="0"/>
                        </a:spcBef>
                        <a:spcAft>
                          <a:spcPts val="0"/>
                        </a:spcAft>
                      </a:pPr>
                      <a:r>
                        <a:rPr lang="en-US" sz="800">
                          <a:effectLst/>
                        </a:rPr>
                        <a:t>Parent Voice</a:t>
                      </a:r>
                      <a:endParaRPr lang="en-US" sz="800">
                        <a:effectLst/>
                        <a:latin typeface="Calibri"/>
                        <a:ea typeface="Calibri"/>
                        <a:cs typeface="Times New Roman"/>
                      </a:endParaRPr>
                    </a:p>
                  </a:txBody>
                  <a:tcPr marL="49967" marR="49967" marT="0" marB="0" anchor="ctr"/>
                </a:tc>
                <a:tc gridSpan="4">
                  <a:txBody>
                    <a:bodyPr/>
                    <a:lstStyle/>
                    <a:p>
                      <a:pPr marL="0" marR="0" algn="ctr">
                        <a:spcBef>
                          <a:spcPts val="0"/>
                        </a:spcBef>
                        <a:spcAft>
                          <a:spcPts val="0"/>
                        </a:spcAft>
                      </a:pPr>
                      <a:r>
                        <a:rPr lang="en-US" sz="800">
                          <a:effectLst/>
                        </a:rPr>
                        <a:t>To be Determined</a:t>
                      </a:r>
                      <a:endParaRPr lang="en-US" sz="800">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800">
                          <a:effectLst/>
                        </a:rPr>
                        <a:t> </a:t>
                      </a:r>
                      <a:endParaRPr lang="en-US" sz="800">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800">
                          <a:solidFill>
                            <a:schemeClr val="bg2">
                              <a:lumMod val="10000"/>
                            </a:schemeClr>
                          </a:solidFill>
                          <a:effectLst/>
                        </a:rPr>
                        <a:t>To be Determined</a:t>
                      </a:r>
                      <a:endParaRPr lang="en-US" sz="80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dirty="0" smtClean="0">
                          <a:solidFill>
                            <a:schemeClr val="bg2">
                              <a:lumMod val="10000"/>
                            </a:schemeClr>
                          </a:solidFill>
                          <a:effectLst/>
                        </a:rPr>
                        <a:t>TBD</a:t>
                      </a:r>
                      <a:endParaRPr lang="en-US" sz="800" dirty="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a:solidFill>
                            <a:schemeClr val="bg2">
                              <a:lumMod val="10000"/>
                            </a:schemeClr>
                          </a:solidFill>
                          <a:effectLst/>
                        </a:rPr>
                        <a:t> </a:t>
                      </a:r>
                      <a:endParaRPr lang="en-US" sz="800">
                        <a:solidFill>
                          <a:schemeClr val="bg2">
                            <a:lumMod val="10000"/>
                          </a:schemeClr>
                        </a:solidFill>
                        <a:effectLst/>
                        <a:latin typeface="Calibri"/>
                        <a:ea typeface="Calibri"/>
                        <a:cs typeface="Times New Roman"/>
                      </a:endParaRPr>
                    </a:p>
                  </a:txBody>
                  <a:tcPr marL="49967" marR="49967" marT="0" marB="0" anchor="ctr"/>
                </a:tc>
              </a:tr>
              <a:tr h="288699">
                <a:tc vMerge="1">
                  <a:txBody>
                    <a:bodyPr/>
                    <a:lstStyle/>
                    <a:p>
                      <a:endParaRPr lang="en-US"/>
                    </a:p>
                  </a:txBody>
                  <a:tcPr/>
                </a:tc>
                <a:tc>
                  <a:txBody>
                    <a:bodyPr/>
                    <a:lstStyle/>
                    <a:p>
                      <a:pPr marL="0" marR="0" algn="ctr">
                        <a:spcBef>
                          <a:spcPts val="0"/>
                        </a:spcBef>
                        <a:spcAft>
                          <a:spcPts val="0"/>
                        </a:spcAft>
                      </a:pPr>
                      <a:r>
                        <a:rPr lang="en-US" sz="800">
                          <a:effectLst/>
                        </a:rPr>
                        <a:t>Professional Growth</a:t>
                      </a:r>
                      <a:endParaRPr lang="en-US" sz="800">
                        <a:effectLst/>
                        <a:latin typeface="Calibri"/>
                        <a:ea typeface="Calibri"/>
                        <a:cs typeface="Times New Roman"/>
                      </a:endParaRPr>
                    </a:p>
                  </a:txBody>
                  <a:tcPr marL="49967" marR="49967" marT="0" marB="0" anchor="ctr"/>
                </a:tc>
                <a:tc gridSpan="14">
                  <a:txBody>
                    <a:bodyPr/>
                    <a:lstStyle/>
                    <a:p>
                      <a:pPr marL="0" marR="0" algn="ctr">
                        <a:spcBef>
                          <a:spcPts val="0"/>
                        </a:spcBef>
                        <a:spcAft>
                          <a:spcPts val="0"/>
                        </a:spcAft>
                      </a:pPr>
                      <a:r>
                        <a:rPr lang="en-US" sz="800">
                          <a:solidFill>
                            <a:schemeClr val="bg2">
                              <a:lumMod val="10000"/>
                            </a:schemeClr>
                          </a:solidFill>
                          <a:effectLst/>
                        </a:rPr>
                        <a:t>Professional Growth Plan Instrument</a:t>
                      </a:r>
                      <a:endParaRPr lang="en-US" sz="80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6175">
                <a:tc vMerge="1">
                  <a:txBody>
                    <a:bodyPr/>
                    <a:lstStyle/>
                    <a:p>
                      <a:endParaRPr lang="en-US"/>
                    </a:p>
                  </a:txBody>
                  <a:tcPr/>
                </a:tc>
                <a:tc>
                  <a:txBody>
                    <a:bodyPr/>
                    <a:lstStyle/>
                    <a:p>
                      <a:pPr marL="0" marR="0" algn="ctr">
                        <a:spcBef>
                          <a:spcPts val="0"/>
                        </a:spcBef>
                        <a:spcAft>
                          <a:spcPts val="0"/>
                        </a:spcAft>
                      </a:pPr>
                      <a:r>
                        <a:rPr lang="en-US" sz="800">
                          <a:effectLst/>
                        </a:rPr>
                        <a:t>Self </a:t>
                      </a:r>
                      <a:br>
                        <a:rPr lang="en-US" sz="800">
                          <a:effectLst/>
                        </a:rPr>
                      </a:br>
                      <a:r>
                        <a:rPr lang="en-US" sz="800">
                          <a:effectLst/>
                        </a:rPr>
                        <a:t>Reflection</a:t>
                      </a:r>
                      <a:endParaRPr lang="en-US" sz="800">
                        <a:effectLst/>
                        <a:latin typeface="Calibri"/>
                        <a:ea typeface="Calibri"/>
                        <a:cs typeface="Times New Roman"/>
                      </a:endParaRPr>
                    </a:p>
                  </a:txBody>
                  <a:tcPr marL="49967" marR="49967" marT="0" marB="0" anchor="ctr"/>
                </a:tc>
                <a:tc gridSpan="14">
                  <a:txBody>
                    <a:bodyPr/>
                    <a:lstStyle/>
                    <a:p>
                      <a:pPr marL="0" marR="0" algn="ctr">
                        <a:spcBef>
                          <a:spcPts val="0"/>
                        </a:spcBef>
                        <a:spcAft>
                          <a:spcPts val="0"/>
                        </a:spcAft>
                      </a:pPr>
                      <a:r>
                        <a:rPr lang="en-US" sz="800">
                          <a:solidFill>
                            <a:schemeClr val="bg2">
                              <a:lumMod val="10000"/>
                            </a:schemeClr>
                          </a:solidFill>
                          <a:effectLst/>
                        </a:rPr>
                        <a:t>Teacher Self-Reflection Instrument</a:t>
                      </a:r>
                      <a:endParaRPr lang="en-US" sz="80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6426">
                <a:tc vMerge="1">
                  <a:txBody>
                    <a:bodyPr/>
                    <a:lstStyle/>
                    <a:p>
                      <a:endParaRPr lang="en-US"/>
                    </a:p>
                  </a:txBody>
                  <a:tcPr/>
                </a:tc>
                <a:tc>
                  <a:txBody>
                    <a:bodyPr/>
                    <a:lstStyle/>
                    <a:p>
                      <a:pPr marL="0" marR="0" algn="ctr">
                        <a:spcBef>
                          <a:spcPts val="0"/>
                        </a:spcBef>
                        <a:spcAft>
                          <a:spcPts val="0"/>
                        </a:spcAft>
                      </a:pPr>
                      <a:r>
                        <a:rPr lang="en-US" sz="800">
                          <a:effectLst/>
                        </a:rPr>
                        <a:t>Peer Observation</a:t>
                      </a:r>
                      <a:endParaRPr lang="en-US" sz="800">
                        <a:effectLst/>
                        <a:latin typeface="Calibri"/>
                        <a:ea typeface="Calibri"/>
                        <a:cs typeface="Times New Roman"/>
                      </a:endParaRPr>
                    </a:p>
                  </a:txBody>
                  <a:tcPr marL="49967" marR="49967" marT="0" marB="0" anchor="ctr"/>
                </a:tc>
                <a:tc gridSpan="10">
                  <a:txBody>
                    <a:bodyPr/>
                    <a:lstStyle/>
                    <a:p>
                      <a:pPr marL="0" marR="0" algn="ctr">
                        <a:spcBef>
                          <a:spcPts val="0"/>
                        </a:spcBef>
                        <a:spcAft>
                          <a:spcPts val="0"/>
                        </a:spcAft>
                      </a:pPr>
                      <a:r>
                        <a:rPr lang="en-US" sz="800" dirty="0">
                          <a:solidFill>
                            <a:schemeClr val="bg2">
                              <a:lumMod val="10000"/>
                            </a:schemeClr>
                          </a:solidFill>
                          <a:effectLst/>
                        </a:rPr>
                        <a:t>Peer Observation of Teacher Instrument</a:t>
                      </a:r>
                      <a:endParaRPr lang="en-US" sz="800" dirty="0">
                        <a:solidFill>
                          <a:schemeClr val="bg2">
                            <a:lumMod val="10000"/>
                          </a:schemeClr>
                        </a:solidFill>
                        <a:effectLst/>
                        <a:latin typeface="Calibri"/>
                        <a:ea typeface="Calibri"/>
                        <a:cs typeface="Times New Roman"/>
                      </a:endParaRPr>
                    </a:p>
                  </a:txBody>
                  <a:tcPr marL="49967" marR="4996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800" dirty="0">
                          <a:solidFill>
                            <a:schemeClr val="bg2">
                              <a:lumMod val="10000"/>
                            </a:schemeClr>
                          </a:solidFill>
                          <a:effectLst/>
                        </a:rPr>
                        <a:t> </a:t>
                      </a:r>
                      <a:endParaRPr lang="en-US" sz="800" dirty="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dirty="0">
                          <a:solidFill>
                            <a:schemeClr val="bg2">
                              <a:lumMod val="10000"/>
                            </a:schemeClr>
                          </a:solidFill>
                          <a:effectLst/>
                        </a:rPr>
                        <a:t> </a:t>
                      </a:r>
                      <a:endParaRPr lang="en-US" sz="800" dirty="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dirty="0">
                          <a:solidFill>
                            <a:schemeClr val="bg2">
                              <a:lumMod val="10000"/>
                            </a:schemeClr>
                          </a:solidFill>
                          <a:effectLst/>
                        </a:rPr>
                        <a:t> </a:t>
                      </a:r>
                      <a:endParaRPr lang="en-US" sz="800" dirty="0">
                        <a:solidFill>
                          <a:schemeClr val="bg2">
                            <a:lumMod val="10000"/>
                          </a:schemeClr>
                        </a:solidFill>
                        <a:effectLst/>
                        <a:latin typeface="Calibri"/>
                        <a:ea typeface="Calibri"/>
                        <a:cs typeface="Times New Roman"/>
                      </a:endParaRPr>
                    </a:p>
                  </a:txBody>
                  <a:tcPr marL="49967" marR="49967" marT="0" marB="0" anchor="ctr"/>
                </a:tc>
                <a:tc>
                  <a:txBody>
                    <a:bodyPr/>
                    <a:lstStyle/>
                    <a:p>
                      <a:pPr marL="0" marR="0" algn="ctr">
                        <a:spcBef>
                          <a:spcPts val="0"/>
                        </a:spcBef>
                        <a:spcAft>
                          <a:spcPts val="0"/>
                        </a:spcAft>
                      </a:pPr>
                      <a:r>
                        <a:rPr lang="en-US" sz="800" dirty="0">
                          <a:solidFill>
                            <a:schemeClr val="bg2">
                              <a:lumMod val="10000"/>
                            </a:schemeClr>
                          </a:solidFill>
                          <a:effectLst/>
                        </a:rPr>
                        <a:t> </a:t>
                      </a:r>
                      <a:endParaRPr lang="en-US" sz="800" dirty="0">
                        <a:solidFill>
                          <a:schemeClr val="bg2">
                            <a:lumMod val="10000"/>
                          </a:schemeClr>
                        </a:solidFill>
                        <a:effectLst/>
                        <a:latin typeface="Calibri"/>
                        <a:ea typeface="Calibri"/>
                        <a:cs typeface="Times New Roman"/>
                      </a:endParaRPr>
                    </a:p>
                  </a:txBody>
                  <a:tcPr marL="49967" marR="49967" marT="0" marB="0" anchor="ctr"/>
                </a:tc>
              </a:tr>
            </a:tbl>
          </a:graphicData>
        </a:graphic>
      </p:graphicFrame>
    </p:spTree>
    <p:extLst>
      <p:ext uri="{BB962C8B-B14F-4D97-AF65-F5344CB8AC3E}">
        <p14:creationId xmlns:p14="http://schemas.microsoft.com/office/powerpoint/2010/main" val="870128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19050" y="457200"/>
            <a:ext cx="9124950" cy="6055995"/>
          </a:xfrm>
          <a:prstGeom prst="rect">
            <a:avLst/>
          </a:prstGeom>
          <a:solidFill>
            <a:srgbClr val="DBD0A3"/>
          </a:solid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58200" y="6011143"/>
            <a:ext cx="533400" cy="251883"/>
          </a:xfrm>
          <a:prstGeom prst="rect">
            <a:avLst/>
          </a:prstGeom>
        </p:spPr>
      </p:pic>
    </p:spTree>
    <p:extLst>
      <p:ext uri="{BB962C8B-B14F-4D97-AF65-F5344CB8AC3E}">
        <p14:creationId xmlns:p14="http://schemas.microsoft.com/office/powerpoint/2010/main" val="1335927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
        <p:nvSpPr>
          <p:cNvPr id="3" name="TextBox 2"/>
          <p:cNvSpPr txBox="1"/>
          <p:nvPr/>
        </p:nvSpPr>
        <p:spPr>
          <a:xfrm>
            <a:off x="685800" y="533400"/>
            <a:ext cx="7620000" cy="1446550"/>
          </a:xfrm>
          <a:prstGeom prst="rect">
            <a:avLst/>
          </a:prstGeom>
          <a:noFill/>
        </p:spPr>
        <p:txBody>
          <a:bodyPr wrap="square" rtlCol="0">
            <a:spAutoFit/>
          </a:bodyPr>
          <a:lstStyle/>
          <a:p>
            <a:pPr algn="ctr"/>
            <a:r>
              <a:rPr lang="en-US" sz="4400" dirty="0" smtClean="0">
                <a:ln>
                  <a:solidFill>
                    <a:srgbClr val="002060"/>
                  </a:solidFill>
                </a:ln>
                <a:latin typeface="+mj-lt"/>
              </a:rPr>
              <a:t>Connecting the TPGES to KLA Cadre PLCs</a:t>
            </a:r>
            <a:endParaRPr lang="en-US" sz="4400" dirty="0">
              <a:ln>
                <a:solidFill>
                  <a:srgbClr val="002060"/>
                </a:solidFill>
              </a:ln>
              <a:latin typeface="+mj-lt"/>
            </a:endParaRPr>
          </a:p>
        </p:txBody>
      </p:sp>
      <p:sp>
        <p:nvSpPr>
          <p:cNvPr id="4" name="TextBox 3"/>
          <p:cNvSpPr txBox="1"/>
          <p:nvPr/>
        </p:nvSpPr>
        <p:spPr>
          <a:xfrm>
            <a:off x="685800" y="2209800"/>
            <a:ext cx="7719646" cy="4339650"/>
          </a:xfrm>
          <a:prstGeom prst="rect">
            <a:avLst/>
          </a:prstGeom>
          <a:noFill/>
        </p:spPr>
        <p:txBody>
          <a:bodyPr wrap="square" rtlCol="0">
            <a:spAutoFit/>
          </a:bodyPr>
          <a:lstStyle/>
          <a:p>
            <a:pPr marL="457200" indent="-457200">
              <a:buFont typeface="+mj-lt"/>
              <a:buAutoNum type="arabicPeriod"/>
            </a:pPr>
            <a:r>
              <a:rPr lang="en-US" sz="2400" dirty="0" smtClean="0"/>
              <a:t>What do we want students to know and be able to do? </a:t>
            </a:r>
          </a:p>
          <a:p>
            <a:pPr marL="457200" indent="-457200">
              <a:buFont typeface="+mj-lt"/>
              <a:buAutoNum type="arabicPeriod"/>
            </a:pPr>
            <a:endParaRPr lang="en-US" sz="2400" dirty="0"/>
          </a:p>
          <a:p>
            <a:pPr marL="457200" indent="-457200">
              <a:buFont typeface="+mj-lt"/>
              <a:buAutoNum type="arabicPeriod"/>
            </a:pPr>
            <a:r>
              <a:rPr lang="en-US" sz="2400" dirty="0" smtClean="0"/>
              <a:t>How will we know when they’ve learned it? </a:t>
            </a:r>
          </a:p>
          <a:p>
            <a:pPr marL="457200" indent="-457200">
              <a:buFont typeface="+mj-lt"/>
              <a:buAutoNum type="arabicPeriod"/>
            </a:pPr>
            <a:endParaRPr lang="en-US" sz="2400" dirty="0"/>
          </a:p>
          <a:p>
            <a:pPr marL="457200" indent="-457200">
              <a:buFont typeface="+mj-lt"/>
              <a:buAutoNum type="arabicPeriod"/>
            </a:pPr>
            <a:r>
              <a:rPr lang="en-US" sz="2400" dirty="0" smtClean="0"/>
              <a:t>How will we respond when students haven’t learned it?</a:t>
            </a:r>
          </a:p>
          <a:p>
            <a:pPr marL="457200" indent="-457200">
              <a:buFont typeface="+mj-lt"/>
              <a:buAutoNum type="arabicPeriod"/>
            </a:pPr>
            <a:endParaRPr lang="en-US" sz="2400" dirty="0"/>
          </a:p>
          <a:p>
            <a:pPr marL="457200" indent="-457200">
              <a:buFont typeface="+mj-lt"/>
              <a:buAutoNum type="arabicPeriod"/>
            </a:pPr>
            <a:r>
              <a:rPr lang="en-US" sz="2400" dirty="0" smtClean="0"/>
              <a:t>How will we enrich and extend the learning for students who are proficient? </a:t>
            </a:r>
          </a:p>
          <a:p>
            <a:endParaRPr lang="en-US" dirty="0"/>
          </a:p>
          <a:p>
            <a:endParaRPr lang="en-US" dirty="0"/>
          </a:p>
        </p:txBody>
      </p:sp>
    </p:spTree>
    <p:extLst>
      <p:ext uri="{BB962C8B-B14F-4D97-AF65-F5344CB8AC3E}">
        <p14:creationId xmlns:p14="http://schemas.microsoft.com/office/powerpoint/2010/main" val="1366772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5446" y="5770875"/>
            <a:ext cx="533400" cy="251883"/>
          </a:xfrm>
          <a:prstGeom prst="rect">
            <a:avLst/>
          </a:prstGeom>
        </p:spPr>
      </p:pic>
      <p:sp>
        <p:nvSpPr>
          <p:cNvPr id="4" name="TextBox 3"/>
          <p:cNvSpPr txBox="1"/>
          <p:nvPr/>
        </p:nvSpPr>
        <p:spPr>
          <a:xfrm>
            <a:off x="685800" y="2209800"/>
            <a:ext cx="7719646" cy="646331"/>
          </a:xfrm>
          <a:prstGeom prst="rect">
            <a:avLst/>
          </a:prstGeom>
          <a:noFill/>
        </p:spPr>
        <p:txBody>
          <a:bodyPr wrap="square" rtlCol="0">
            <a:spAutoFit/>
          </a:bodyPr>
          <a:lstStyle/>
          <a:p>
            <a:endParaRPr lang="en-US" dirty="0"/>
          </a:p>
          <a:p>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6367" y="0"/>
            <a:ext cx="6911266" cy="6858000"/>
          </a:xfrm>
          <a:prstGeom prst="rect">
            <a:avLst/>
          </a:prstGeom>
        </p:spPr>
      </p:pic>
    </p:spTree>
    <p:extLst>
      <p:ext uri="{BB962C8B-B14F-4D97-AF65-F5344CB8AC3E}">
        <p14:creationId xmlns:p14="http://schemas.microsoft.com/office/powerpoint/2010/main" val="3392342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1598</TotalTime>
  <Words>1906</Words>
  <Application>Microsoft Office PowerPoint</Application>
  <PresentationFormat>On-screen Show (4:3)</PresentationFormat>
  <Paragraphs>274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Verve</vt:lpstr>
      <vt:lpstr>TEACHER PROFESSIONAL GROWTH AND EFFECTIVENESS SYSTEM</vt:lpstr>
      <vt:lpstr>Today’s Learning Targets</vt:lpstr>
      <vt:lpstr>Revised Timeline</vt:lpstr>
      <vt:lpstr>Purpose of the Field Test</vt:lpstr>
      <vt:lpstr>Quick View of the Teacher Framework </vt:lpstr>
      <vt:lpstr>Teacher Framework Matrix</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 PROFESSIONAL GROWTH AND EFFECTIVENESS STYSTEM</dc:title>
  <dc:creator>Earl</dc:creator>
  <cp:lastModifiedBy>Earl</cp:lastModifiedBy>
  <cp:revision>25</cp:revision>
  <dcterms:created xsi:type="dcterms:W3CDTF">2012-02-06T15:39:37Z</dcterms:created>
  <dcterms:modified xsi:type="dcterms:W3CDTF">2012-02-10T14:51:21Z</dcterms:modified>
</cp:coreProperties>
</file>