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63"/>
  </p:notesMasterIdLst>
  <p:handoutMasterIdLst>
    <p:handoutMasterId r:id="rId64"/>
  </p:handoutMasterIdLst>
  <p:sldIdLst>
    <p:sldId id="256" r:id="rId3"/>
    <p:sldId id="257" r:id="rId4"/>
    <p:sldId id="258" r:id="rId5"/>
    <p:sldId id="281" r:id="rId6"/>
    <p:sldId id="259" r:id="rId7"/>
    <p:sldId id="272" r:id="rId8"/>
    <p:sldId id="273" r:id="rId9"/>
    <p:sldId id="277" r:id="rId10"/>
    <p:sldId id="275" r:id="rId11"/>
    <p:sldId id="279" r:id="rId12"/>
    <p:sldId id="280" r:id="rId13"/>
    <p:sldId id="282" r:id="rId14"/>
    <p:sldId id="283" r:id="rId15"/>
    <p:sldId id="285" r:id="rId16"/>
    <p:sldId id="278" r:id="rId17"/>
    <p:sldId id="260" r:id="rId18"/>
    <p:sldId id="263" r:id="rId19"/>
    <p:sldId id="265" r:id="rId20"/>
    <p:sldId id="264" r:id="rId21"/>
    <p:sldId id="261" r:id="rId22"/>
    <p:sldId id="266" r:id="rId23"/>
    <p:sldId id="262" r:id="rId24"/>
    <p:sldId id="270" r:id="rId25"/>
    <p:sldId id="268" r:id="rId26"/>
    <p:sldId id="269" r:id="rId27"/>
    <p:sldId id="267" r:id="rId28"/>
    <p:sldId id="286" r:id="rId29"/>
    <p:sldId id="287" r:id="rId30"/>
    <p:sldId id="288" r:id="rId31"/>
    <p:sldId id="289" r:id="rId32"/>
    <p:sldId id="290" r:id="rId33"/>
    <p:sldId id="291" r:id="rId34"/>
    <p:sldId id="292" r:id="rId35"/>
    <p:sldId id="293" r:id="rId36"/>
    <p:sldId id="295" r:id="rId37"/>
    <p:sldId id="296" r:id="rId38"/>
    <p:sldId id="297" r:id="rId39"/>
    <p:sldId id="298" r:id="rId40"/>
    <p:sldId id="299" r:id="rId41"/>
    <p:sldId id="300" r:id="rId42"/>
    <p:sldId id="302" r:id="rId43"/>
    <p:sldId id="303" r:id="rId44"/>
    <p:sldId id="304" r:id="rId45"/>
    <p:sldId id="305"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Lst>
  <p:sldSz cx="9144000" cy="6858000" type="screen4x3"/>
  <p:notesSz cx="6858000" cy="8915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83069" autoAdjust="0"/>
  </p:normalViewPr>
  <p:slideViewPr>
    <p:cSldViewPr>
      <p:cViewPr varScale="1">
        <p:scale>
          <a:sx n="61" d="100"/>
          <a:sy n="61" d="100"/>
        </p:scale>
        <p:origin x="-14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457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45770"/>
          </a:xfrm>
          <a:prstGeom prst="rect">
            <a:avLst/>
          </a:prstGeom>
        </p:spPr>
        <p:txBody>
          <a:bodyPr vert="horz" lIns="91440" tIns="45720" rIns="91440" bIns="45720" rtlCol="0"/>
          <a:lstStyle>
            <a:lvl1pPr algn="r">
              <a:defRPr sz="1200"/>
            </a:lvl1pPr>
          </a:lstStyle>
          <a:p>
            <a:fld id="{7A7DF998-CAC6-46CD-8754-436845ACB250}" type="datetimeFigureOut">
              <a:rPr lang="en-US" smtClean="0"/>
              <a:pPr/>
              <a:t>1/13/2011</a:t>
            </a:fld>
            <a:endParaRPr lang="en-US" dirty="0"/>
          </a:p>
        </p:txBody>
      </p:sp>
      <p:sp>
        <p:nvSpPr>
          <p:cNvPr id="4" name="Footer Placeholder 3"/>
          <p:cNvSpPr>
            <a:spLocks noGrp="1"/>
          </p:cNvSpPr>
          <p:nvPr>
            <p:ph type="ftr" sz="quarter" idx="2"/>
          </p:nvPr>
        </p:nvSpPr>
        <p:spPr>
          <a:xfrm>
            <a:off x="0" y="8468083"/>
            <a:ext cx="2971800" cy="44577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468083"/>
            <a:ext cx="2971800" cy="445770"/>
          </a:xfrm>
          <a:prstGeom prst="rect">
            <a:avLst/>
          </a:prstGeom>
        </p:spPr>
        <p:txBody>
          <a:bodyPr vert="horz" lIns="91440" tIns="45720" rIns="91440" bIns="45720" rtlCol="0" anchor="b"/>
          <a:lstStyle>
            <a:lvl1pPr algn="r">
              <a:defRPr sz="1200"/>
            </a:lvl1pPr>
          </a:lstStyle>
          <a:p>
            <a:fld id="{0C26554B-4DFC-4D79-BE29-C1A921075FC8}"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457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8915" name="Rectangle 3"/>
          <p:cNvSpPr>
            <a:spLocks noGrp="1" noChangeArrowheads="1"/>
          </p:cNvSpPr>
          <p:nvPr>
            <p:ph type="dt" idx="1"/>
          </p:nvPr>
        </p:nvSpPr>
        <p:spPr bwMode="auto">
          <a:xfrm>
            <a:off x="3884613" y="0"/>
            <a:ext cx="2971800" cy="4457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8916" name="Rectangle 4"/>
          <p:cNvSpPr>
            <a:spLocks noGrp="1" noRot="1" noChangeAspect="1" noChangeArrowheads="1" noTextEdit="1"/>
          </p:cNvSpPr>
          <p:nvPr>
            <p:ph type="sldImg" idx="2"/>
          </p:nvPr>
        </p:nvSpPr>
        <p:spPr bwMode="auto">
          <a:xfrm>
            <a:off x="1200150" y="668338"/>
            <a:ext cx="4457700" cy="3343275"/>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685800" y="4234815"/>
            <a:ext cx="5486400" cy="40119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8468083"/>
            <a:ext cx="2971800" cy="4457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8919" name="Rectangle 7"/>
          <p:cNvSpPr>
            <a:spLocks noGrp="1" noChangeArrowheads="1"/>
          </p:cNvSpPr>
          <p:nvPr>
            <p:ph type="sldNum" sz="quarter" idx="5"/>
          </p:nvPr>
        </p:nvSpPr>
        <p:spPr bwMode="auto">
          <a:xfrm>
            <a:off x="3884613" y="8468083"/>
            <a:ext cx="2971800" cy="4457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400732A-9AA7-4E33-A0C5-57DA77056BA0}"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a:t>
            </a:r>
            <a:r>
              <a:rPr lang="en-US" baseline="0" dirty="0" smtClean="0"/>
              <a:t> again and thanks for having us back</a:t>
            </a:r>
            <a:r>
              <a:rPr lang="en-US" dirty="0" smtClean="0"/>
              <a:t>. </a:t>
            </a:r>
          </a:p>
          <a:p>
            <a:endParaRPr lang="en-US" baseline="0" dirty="0" smtClean="0"/>
          </a:p>
          <a:p>
            <a:r>
              <a:rPr lang="en-US" baseline="0" dirty="0" smtClean="0"/>
              <a:t>And thank you </a:t>
            </a:r>
            <a:r>
              <a:rPr lang="en-US" dirty="0" smtClean="0"/>
              <a:t>for braving the weather. I love the snow and so enjoyed </a:t>
            </a:r>
            <a:r>
              <a:rPr lang="en-US" baseline="0" dirty="0" smtClean="0"/>
              <a:t>building  snowmen growing up and still do, but don’t have time these days. &amp; I  Don’t respond to the cold as well as used to.   So building this snowman is as close as it gets</a:t>
            </a:r>
            <a:endParaRPr lang="en-US" dirty="0"/>
          </a:p>
        </p:txBody>
      </p:sp>
      <p:sp>
        <p:nvSpPr>
          <p:cNvPr id="4" name="Slide Number Placeholder 3"/>
          <p:cNvSpPr>
            <a:spLocks noGrp="1"/>
          </p:cNvSpPr>
          <p:nvPr>
            <p:ph type="sldNum" sz="quarter" idx="10"/>
          </p:nvPr>
        </p:nvSpPr>
        <p:spPr/>
        <p:txBody>
          <a:bodyPr/>
          <a:lstStyle/>
          <a:p>
            <a:fld id="{5400732A-9AA7-4E33-A0C5-57DA77056BA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the knowledge of</a:t>
            </a:r>
            <a:r>
              <a:rPr lang="en-US" baseline="0" dirty="0" smtClean="0"/>
              <a:t> all the research and the fact that kids need to be more proficient with  complex texts, </a:t>
            </a:r>
          </a:p>
          <a:p>
            <a:endParaRPr lang="en-US" baseline="0" dirty="0" smtClean="0"/>
          </a:p>
          <a:p>
            <a:r>
              <a:rPr lang="en-US" baseline="0" dirty="0" smtClean="0"/>
              <a:t>That’s where lexiles come into play</a:t>
            </a:r>
            <a:endParaRPr lang="en-US" dirty="0"/>
          </a:p>
        </p:txBody>
      </p:sp>
      <p:sp>
        <p:nvSpPr>
          <p:cNvPr id="4" name="Slide Number Placeholder 3"/>
          <p:cNvSpPr>
            <a:spLocks noGrp="1"/>
          </p:cNvSpPr>
          <p:nvPr>
            <p:ph type="sldNum" sz="quarter" idx="10"/>
          </p:nvPr>
        </p:nvSpPr>
        <p:spPr/>
        <p:txBody>
          <a:bodyPr/>
          <a:lstStyle/>
          <a:p>
            <a:fld id="{5400732A-9AA7-4E33-A0C5-57DA77056BA0}" type="slidenum">
              <a:rPr lang="en-US" smtClean="0"/>
              <a:pPr/>
              <a:t>19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putting both texts and readers on the same scale to accurately match readers with reading materials.</a:t>
            </a:r>
            <a:endParaRPr lang="en-US" dirty="0"/>
          </a:p>
        </p:txBody>
      </p:sp>
      <p:sp>
        <p:nvSpPr>
          <p:cNvPr id="4" name="Slide Number Placeholder 3"/>
          <p:cNvSpPr>
            <a:spLocks noGrp="1"/>
          </p:cNvSpPr>
          <p:nvPr>
            <p:ph type="sldNum" sz="quarter" idx="10"/>
          </p:nvPr>
        </p:nvSpPr>
        <p:spPr/>
        <p:txBody>
          <a:bodyPr/>
          <a:lstStyle/>
          <a:p>
            <a:fld id="{5400732A-9AA7-4E33-A0C5-57DA77056BA0}" type="slidenum">
              <a:rPr lang="en-US" smtClean="0"/>
              <a:pPr/>
              <a:t>20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Tale-Dickens</a:t>
            </a:r>
          </a:p>
          <a:p>
            <a:pPr eaLnBrk="1" hangingPunct="1"/>
            <a:r>
              <a:rPr lang="en-US" dirty="0" err="1" smtClean="0"/>
              <a:t>Marner</a:t>
            </a:r>
            <a:r>
              <a:rPr lang="en-US" dirty="0" smtClean="0"/>
              <a:t>-George Eliot</a:t>
            </a:r>
          </a:p>
          <a:p>
            <a:pPr eaLnBrk="1" hangingPunct="1"/>
            <a:r>
              <a:rPr lang="en-US" dirty="0" smtClean="0"/>
              <a:t>House - Hawthorne</a:t>
            </a:r>
          </a:p>
          <a:p>
            <a:endParaRPr lang="en-US" dirty="0"/>
          </a:p>
        </p:txBody>
      </p:sp>
      <p:sp>
        <p:nvSpPr>
          <p:cNvPr id="4" name="Slide Number Placeholder 3"/>
          <p:cNvSpPr>
            <a:spLocks noGrp="1"/>
          </p:cNvSpPr>
          <p:nvPr>
            <p:ph type="sldNum" sz="quarter" idx="10"/>
          </p:nvPr>
        </p:nvSpPr>
        <p:spPr/>
        <p:txBody>
          <a:bodyPr/>
          <a:lstStyle/>
          <a:p>
            <a:fld id="{5400732A-9AA7-4E33-A0C5-57DA77056BA0}" type="slidenum">
              <a:rPr lang="en-US" smtClean="0"/>
              <a:pPr/>
              <a:t>25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EA6FA1-39BE-4D62-9C07-DDD6ACCFCC4E}" type="slidenum">
              <a:rPr lang="en-US" smtClean="0"/>
              <a:pPr/>
              <a:t>27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One type of measurement in which a number of schools and districts participate in MAP testing.  It provides a computer based assessment measuring readiness.  A teacher can use this score to better understand what there student knows and doesn’t know.  </a:t>
            </a:r>
          </a:p>
          <a:p>
            <a:pPr eaLnBrk="1" hangingPunct="1">
              <a:spcBef>
                <a:spcPct val="0"/>
              </a:spcBef>
            </a:pPr>
            <a:endParaRPr lang="en-US" b="1" smtClean="0"/>
          </a:p>
          <a:p>
            <a:pPr eaLnBrk="1" hangingPunct="1">
              <a:spcBef>
                <a:spcPct val="0"/>
              </a:spcBef>
            </a:pPr>
            <a:r>
              <a:rPr lang="en-US" b="1" smtClean="0"/>
              <a:t>Math Computation | Math Facts</a:t>
            </a:r>
          </a:p>
          <a:p>
            <a:pPr eaLnBrk="1" hangingPunct="1">
              <a:spcBef>
                <a:spcPct val="0"/>
              </a:spcBef>
            </a:pPr>
            <a:r>
              <a:rPr lang="en-US" b="1" smtClean="0"/>
              <a:t>Computational skill is critical for mathematics success. According to the National Research Council (NRC, 2001), mathematics is comprised of 5 intertwined strands of proficiency, including procedural fluency, skill in carrying out procedures flexibly, accurately, efficiently, and appropriately. According to the NRC, “students need to be efficient and accurate in performing basic computation with whole numbers”. Furthermore, students must learn to “use an algorithm for computation with multi-digit numbers as an important part of developing mathematical proficiency”</a:t>
            </a:r>
          </a:p>
          <a:p>
            <a:pPr eaLnBrk="1" hangingPunct="1">
              <a:spcBef>
                <a:spcPct val="0"/>
              </a:spcBef>
            </a:pPr>
            <a:endParaRPr lang="en-US" b="1"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B1BEE1-0CF1-4B5C-A45D-E8F2A9EE769B}" type="slidenum">
              <a:rPr lang="en-US" smtClean="0"/>
              <a:pPr/>
              <a:t>28</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110000"/>
              </a:lnSpc>
              <a:spcBef>
                <a:spcPct val="0"/>
              </a:spcBef>
            </a:pPr>
            <a:r>
              <a:rPr lang="en-US" b="1" smtClean="0"/>
              <a:t>The quantile framework uses a developmental scale to measure student mathematics achievement, skill or concept difficulty and grade level. The taxonomy consists of mathematics skills that cover kindergarten through content typically taught in Geometry, Algebra II, Trigonometry and Pre-calculus.  These mathematics skills are specific descriptions of expectations within the demands mathematics curriculums.</a:t>
            </a:r>
          </a:p>
          <a:p>
            <a:pPr eaLnBrk="1" hangingPunct="1">
              <a:spcBef>
                <a:spcPct val="0"/>
              </a:spcBef>
            </a:pPr>
            <a:endParaRPr lang="en-US"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25E88C-6D15-433B-8DB1-ED044AB0FA01}" type="slidenum">
              <a:rPr lang="en-US" smtClean="0"/>
              <a:pPr/>
              <a:t>29</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This year Kentucky adopted the quantile framework and every student in grades 3-8 and 11</a:t>
            </a:r>
            <a:r>
              <a:rPr lang="en-US" b="1" baseline="30000" smtClean="0"/>
              <a:t>th</a:t>
            </a:r>
            <a:r>
              <a:rPr lang="en-US" b="1" smtClean="0"/>
              <a:t> who participated in Ky state testing will receive a Q score.  These scores were released with individual student reports.    Here is an example of a report used by both Georgia and North Carolina.  I would suspect KY’s will be similar. Notice the student received an actual score of 585 and also received a range highlighted in light blue.  </a:t>
            </a:r>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440778-3112-49BD-955F-1E4A276C0788}" type="slidenum">
              <a:rPr lang="en-US" smtClean="0"/>
              <a:pPr/>
              <a:t>30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what does the number mean.   The scale is developmental, therefore you will notice numbers along the bottom  from EM  (emergent) through 1400.  This scale does not show all of the skills, rather it is designed to be the basic framework.  You will notice numbers and operations are in the middle depicting their anchor to all mathematical concepts.  </a:t>
            </a:r>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954590-EE4C-4E44-AE01-FD23D8C9398E}" type="slidenum">
              <a:rPr lang="en-US" smtClean="0"/>
              <a:pPr/>
              <a:t>31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a:fld id="{CCD5278A-3809-4244-8742-B468D0C32386}" type="slidenum">
              <a:rPr lang="en-US" smtClean="0"/>
              <a:pPr defTabSz="912813"/>
              <a:t>32</a:t>
            </a:fld>
            <a:endParaRPr lang="en-US" smtClean="0"/>
          </a:p>
        </p:txBody>
      </p:sp>
      <p:sp>
        <p:nvSpPr>
          <p:cNvPr id="121859" name="Rectangle 2"/>
          <p:cNvSpPr>
            <a:spLocks noGrp="1" noRot="1" noChangeAspect="1" noChangeArrowheads="1" noTextEdit="1"/>
          </p:cNvSpPr>
          <p:nvPr>
            <p:ph type="sldImg"/>
          </p:nvPr>
        </p:nvSpPr>
        <p:spPr bwMode="auto">
          <a:xfrm>
            <a:off x="1201738" y="669925"/>
            <a:ext cx="4456112" cy="3341688"/>
          </a:xfrm>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900" b="1" dirty="0" smtClean="0">
                <a:latin typeface="Arial" pitchFamily="34" charset="0"/>
              </a:rPr>
              <a:t>So which skill is the most difficult?  Think about what each of these problems might look like.</a:t>
            </a:r>
          </a:p>
          <a:p>
            <a:pPr eaLnBrk="1" hangingPunct="1">
              <a:spcBef>
                <a:spcPct val="0"/>
              </a:spcBef>
            </a:pPr>
            <a:endParaRPr lang="en-US" sz="1900" b="1" dirty="0" smtClean="0">
              <a:latin typeface="Arial" pitchFamily="34" charset="0"/>
            </a:endParaRPr>
          </a:p>
          <a:p>
            <a:pPr eaLnBrk="1" hangingPunct="1">
              <a:spcBef>
                <a:spcPct val="0"/>
              </a:spcBef>
            </a:pPr>
            <a:r>
              <a:rPr lang="en-US" sz="1900" b="1" i="1" dirty="0" smtClean="0">
                <a:latin typeface="Arial" pitchFamily="34" charset="0"/>
              </a:rPr>
              <a:t>CLICK</a:t>
            </a:r>
          </a:p>
          <a:p>
            <a:pPr eaLnBrk="1" hangingPunct="1">
              <a:spcBef>
                <a:spcPct val="0"/>
              </a:spcBef>
            </a:pPr>
            <a:r>
              <a:rPr lang="en-US" sz="1900" b="1" dirty="0" smtClean="0">
                <a:latin typeface="Arial" pitchFamily="34" charset="0"/>
              </a:rPr>
              <a:t>Question #2 –a) grade 4, b) grade 3, c) grade 5</a:t>
            </a:r>
          </a:p>
          <a:p>
            <a:pPr eaLnBrk="1" hangingPunct="1">
              <a:spcBef>
                <a:spcPct val="0"/>
              </a:spcBef>
            </a:pPr>
            <a:endParaRPr lang="en-US" sz="1900" b="1" dirty="0" smtClean="0">
              <a:latin typeface="Arial" pitchFamily="34" charset="0"/>
            </a:endParaRPr>
          </a:p>
          <a:p>
            <a:pPr eaLnBrk="1" hangingPunct="1">
              <a:spcBef>
                <a:spcPct val="0"/>
              </a:spcBef>
            </a:pPr>
            <a:r>
              <a:rPr lang="en-US" sz="1900" b="1" i="1" dirty="0" smtClean="0">
                <a:latin typeface="Arial" pitchFamily="34" charset="0"/>
              </a:rPr>
              <a:t>CLICK</a:t>
            </a:r>
          </a:p>
          <a:p>
            <a:pPr eaLnBrk="1" hangingPunct="1">
              <a:spcBef>
                <a:spcPct val="0"/>
              </a:spcBef>
            </a:pPr>
            <a:r>
              <a:rPr lang="en-US" sz="1900" b="1" dirty="0" smtClean="0">
                <a:latin typeface="Arial" pitchFamily="34" charset="0"/>
              </a:rPr>
              <a:t>Question #3 – a)measurement, b) Probability &amp; data analysis, c) numbers &amp; operations</a:t>
            </a:r>
          </a:p>
          <a:p>
            <a:pPr eaLnBrk="1" hangingPunct="1">
              <a:spcBef>
                <a:spcPct val="0"/>
              </a:spcBef>
            </a:pPr>
            <a:endParaRPr lang="en-US" sz="1900" b="1" dirty="0" smtClean="0">
              <a:latin typeface="Arial" pitchFamily="34" charset="0"/>
            </a:endParaRPr>
          </a:p>
          <a:p>
            <a:pPr eaLnBrk="1" hangingPunct="1">
              <a:spcBef>
                <a:spcPct val="0"/>
              </a:spcBef>
            </a:pPr>
            <a:r>
              <a:rPr lang="en-US" sz="1900" b="1" dirty="0" smtClean="0">
                <a:latin typeface="Arial" pitchFamily="34" charset="0"/>
              </a:rPr>
              <a:t>Why is skill difficulty a valuable piece of insight for teachers teaching mathematics?</a:t>
            </a:r>
          </a:p>
          <a:p>
            <a:pPr eaLnBrk="1" hangingPunct="1">
              <a:spcBef>
                <a:spcPct val="0"/>
              </a:spcBef>
            </a:pPr>
            <a:endParaRPr lang="en-US" sz="1900" b="1" i="1"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a:fld id="{35A4229D-05E9-4387-9AA2-BB195B0D9D12}" type="slidenum">
              <a:rPr lang="en-US" smtClean="0"/>
              <a:pPr defTabSz="912813"/>
              <a:t>33</a:t>
            </a:fld>
            <a:endParaRPr lang="en-US" smtClean="0"/>
          </a:p>
        </p:txBody>
      </p:sp>
      <p:sp>
        <p:nvSpPr>
          <p:cNvPr id="122883" name="Rectangle 2"/>
          <p:cNvSpPr>
            <a:spLocks noGrp="1" noRot="1" noChangeAspect="1" noChangeArrowheads="1" noTextEdit="1"/>
          </p:cNvSpPr>
          <p:nvPr>
            <p:ph type="sldImg"/>
          </p:nvPr>
        </p:nvSpPr>
        <p:spPr bwMode="auto">
          <a:xfrm>
            <a:off x="1201738" y="669925"/>
            <a:ext cx="4456112" cy="3341688"/>
          </a:xfrm>
          <a:noFill/>
          <a:ln>
            <a:solidFill>
              <a:srgbClr val="000000"/>
            </a:solidFill>
            <a:miter lim="800000"/>
            <a:headEnd/>
            <a:tailEnd/>
          </a:ln>
        </p:spPr>
      </p:sp>
      <p:sp>
        <p:nvSpPr>
          <p:cNvPr id="1228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900" b="1" smtClean="0">
                <a:latin typeface="Arial" pitchFamily="34" charset="0"/>
              </a:rPr>
              <a:t>Essentially they are about the same difficulty level in Quantiles.</a:t>
            </a:r>
          </a:p>
          <a:p>
            <a:pPr eaLnBrk="1" hangingPunct="1">
              <a:spcBef>
                <a:spcPct val="0"/>
              </a:spcBef>
            </a:pPr>
            <a:r>
              <a:rPr lang="en-US" sz="1900" b="1" smtClean="0">
                <a:latin typeface="Arial" pitchFamily="34" charset="0"/>
              </a:rPr>
              <a:t>Skills at various grade levels might be the same measure. And you will see later that within a single grade level the Quantile measure might span a large range in terms of a Quantile measure.</a:t>
            </a:r>
          </a:p>
          <a:p>
            <a:pPr eaLnBrk="1" hangingPunct="1">
              <a:spcBef>
                <a:spcPct val="0"/>
              </a:spcBef>
            </a:pPr>
            <a:endParaRPr lang="en-US" sz="1900" b="1"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several targets for the segment. </a:t>
            </a:r>
            <a:r>
              <a:rPr lang="en-US" b="1" dirty="0" smtClean="0"/>
              <a:t>First we want to update</a:t>
            </a:r>
            <a:r>
              <a:rPr lang="en-US" b="1" baseline="0" dirty="0" smtClean="0"/>
              <a:t> </a:t>
            </a:r>
            <a:r>
              <a:rPr lang="en-US" baseline="0" dirty="0" smtClean="0"/>
              <a:t>you on what’s going on in the leadership networks</a:t>
            </a:r>
          </a:p>
          <a:p>
            <a:endParaRPr lang="en-US" baseline="0" dirty="0" smtClean="0"/>
          </a:p>
          <a:p>
            <a:r>
              <a:rPr lang="en-US" baseline="0" dirty="0" smtClean="0"/>
              <a:t>We then want to </a:t>
            </a:r>
            <a:r>
              <a:rPr lang="en-US" b="1" baseline="0" dirty="0" smtClean="0"/>
              <a:t>share some deconstruction resources </a:t>
            </a:r>
            <a:r>
              <a:rPr lang="en-US" baseline="0" dirty="0" smtClean="0"/>
              <a:t>that we’ve recently developed. </a:t>
            </a:r>
          </a:p>
          <a:p>
            <a:endParaRPr lang="en-US" baseline="0" dirty="0" smtClean="0"/>
          </a:p>
          <a:p>
            <a:r>
              <a:rPr lang="en-US" dirty="0" smtClean="0"/>
              <a:t>In addition, </a:t>
            </a:r>
            <a:r>
              <a:rPr lang="en-US" baseline="0" dirty="0" smtClean="0"/>
              <a:t> I will </a:t>
            </a:r>
            <a:r>
              <a:rPr lang="en-US" b="1" baseline="0" dirty="0" smtClean="0"/>
              <a:t>discuss the importance of text complexity /lexiles  in our work </a:t>
            </a:r>
            <a:r>
              <a:rPr lang="en-US" baseline="0" dirty="0" smtClean="0"/>
              <a:t>with student achievement &amp; the new standards</a:t>
            </a:r>
            <a:endParaRPr lang="en-US" dirty="0"/>
          </a:p>
        </p:txBody>
      </p:sp>
      <p:sp>
        <p:nvSpPr>
          <p:cNvPr id="4" name="Slide Number Placeholder 3"/>
          <p:cNvSpPr>
            <a:spLocks noGrp="1"/>
          </p:cNvSpPr>
          <p:nvPr>
            <p:ph type="sldNum" sz="quarter" idx="10"/>
          </p:nvPr>
        </p:nvSpPr>
        <p:spPr/>
        <p:txBody>
          <a:bodyPr/>
          <a:lstStyle/>
          <a:p>
            <a:fld id="{5400732A-9AA7-4E33-A0C5-57DA77056BA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a:fld id="{F24ED081-8AB7-4BEE-B047-D6B4B1C2E01E}" type="slidenum">
              <a:rPr lang="en-US" smtClean="0"/>
              <a:pPr defTabSz="912813"/>
              <a:t>34</a:t>
            </a:fld>
            <a:endParaRPr lang="en-US" smtClean="0"/>
          </a:p>
        </p:txBody>
      </p:sp>
      <p:sp>
        <p:nvSpPr>
          <p:cNvPr id="124931" name="Rectangle 2"/>
          <p:cNvSpPr>
            <a:spLocks noGrp="1" noRot="1" noChangeAspect="1" noChangeArrowheads="1" noTextEdit="1"/>
          </p:cNvSpPr>
          <p:nvPr>
            <p:ph type="sldImg"/>
          </p:nvPr>
        </p:nvSpPr>
        <p:spPr bwMode="auto">
          <a:xfrm>
            <a:off x="1200150" y="668338"/>
            <a:ext cx="4459288" cy="3343275"/>
          </a:xfrm>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b="1" smtClean="0"/>
              <a:t>Predicts readiness (successful performance of a skill/concept on the first night of homework after instruction takes place)</a:t>
            </a:r>
          </a:p>
          <a:p>
            <a:pPr eaLnBrk="1" hangingPunct="1">
              <a:lnSpc>
                <a:spcPct val="90000"/>
              </a:lnSpc>
              <a:spcBef>
                <a:spcPct val="0"/>
              </a:spcBef>
            </a:pPr>
            <a:r>
              <a:rPr lang="en-US" b="1" smtClean="0"/>
              <a:t>Describers pre-requisite skills needed to learn more advanced mathematical concepts</a:t>
            </a:r>
          </a:p>
          <a:p>
            <a:pPr eaLnBrk="1" hangingPunct="1">
              <a:lnSpc>
                <a:spcPct val="90000"/>
              </a:lnSpc>
              <a:spcBef>
                <a:spcPct val="0"/>
              </a:spcBef>
            </a:pPr>
            <a:r>
              <a:rPr lang="en-US" b="1" smtClean="0"/>
              <a:t>Monitors student math progress</a:t>
            </a:r>
          </a:p>
          <a:p>
            <a:pPr eaLnBrk="1" hangingPunct="1">
              <a:lnSpc>
                <a:spcPct val="90000"/>
              </a:lnSpc>
              <a:spcBef>
                <a:spcPct val="0"/>
              </a:spcBef>
            </a:pPr>
            <a:endParaRPr lang="en-US" smtClean="0"/>
          </a:p>
          <a:p>
            <a:pPr eaLnBrk="1" hangingPunct="1">
              <a:spcBef>
                <a:spcPct val="0"/>
              </a:spcBef>
            </a:pPr>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B0DE213-AF57-48F1-98E3-F452C9B0FADE}" type="slidenum">
              <a:rPr lang="en-US" smtClean="0"/>
              <a:pPr/>
              <a:t>35</a:t>
            </a:fld>
            <a:endParaRPr lang="en-US" smtClean="0"/>
          </a:p>
        </p:txBody>
      </p:sp>
      <p:sp>
        <p:nvSpPr>
          <p:cNvPr id="126979" name="Rectangle 2"/>
          <p:cNvSpPr>
            <a:spLocks noGrp="1" noRot="1" noChangeAspect="1" noChangeArrowheads="1" noTextEdit="1"/>
          </p:cNvSpPr>
          <p:nvPr>
            <p:ph type="sldImg"/>
          </p:nvPr>
        </p:nvSpPr>
        <p:spPr bwMode="auto">
          <a:xfrm>
            <a:off x="1214438" y="666750"/>
            <a:ext cx="4459287" cy="3343275"/>
          </a:xfrm>
          <a:noFill/>
          <a:ln>
            <a:solidFill>
              <a:srgbClr val="000000"/>
            </a:solidFill>
            <a:miter lim="800000"/>
            <a:headEnd/>
            <a:tailEnd/>
          </a:ln>
        </p:spPr>
      </p:sp>
      <p:sp>
        <p:nvSpPr>
          <p:cNvPr id="126980" name="Rectangle 3"/>
          <p:cNvSpPr>
            <a:spLocks noGrp="1" noChangeArrowheads="1"/>
          </p:cNvSpPr>
          <p:nvPr>
            <p:ph type="body" idx="1"/>
          </p:nvPr>
        </p:nvSpPr>
        <p:spPr bwMode="auto">
          <a:xfrm>
            <a:off x="685800" y="4234815"/>
            <a:ext cx="5486400" cy="4013478"/>
          </a:xfrm>
          <a:noFill/>
        </p:spPr>
        <p:txBody>
          <a:bodyPr wrap="square" numCol="1" anchor="t" anchorCtr="0" compatLnSpc="1">
            <a:prstTxWarp prst="textNoShape">
              <a:avLst/>
            </a:prstTxWarp>
          </a:bodyPr>
          <a:lstStyle/>
          <a:p>
            <a:pPr eaLnBrk="1" hangingPunct="1">
              <a:spcBef>
                <a:spcPct val="0"/>
              </a:spcBef>
            </a:pPr>
            <a:r>
              <a:rPr lang="en-US" smtClean="0"/>
              <a:t>Before we look at what the Quantile Framework is, let’s take a moment and discuss what it is NOT.</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Let’s look at a specific student.  Here is Ashleigh.  She is a well behaved 7</a:t>
            </a:r>
            <a:r>
              <a:rPr lang="en-US" baseline="30000" smtClean="0"/>
              <a:t>th</a:t>
            </a:r>
            <a:r>
              <a:rPr lang="en-US" smtClean="0"/>
              <a:t> grade student who is is a hard worker and a teacher pleaser.  She is always prepared for class.  Lately her math teacher has noticed Ashleigh having difficulty with integers. </a:t>
            </a:r>
          </a:p>
          <a:p>
            <a:pPr eaLnBrk="1" hangingPunct="1">
              <a:spcBef>
                <a:spcPct val="0"/>
              </a:spcBef>
            </a:pPr>
            <a:r>
              <a:rPr lang="en-US" smtClean="0"/>
              <a:t> </a:t>
            </a:r>
          </a:p>
          <a:p>
            <a:pPr eaLnBrk="1" hangingPunct="1">
              <a:spcBef>
                <a:spcPct val="0"/>
              </a:spcBef>
            </a:pPr>
            <a:r>
              <a:rPr lang="en-US" i="1" smtClean="0"/>
              <a:t>CLICK</a:t>
            </a:r>
          </a:p>
          <a:p>
            <a:pPr eaLnBrk="1" hangingPunct="1">
              <a:spcBef>
                <a:spcPct val="0"/>
              </a:spcBef>
            </a:pPr>
            <a:r>
              <a:rPr lang="en-US" smtClean="0"/>
              <a:t>Her quantile score is 675</a:t>
            </a:r>
          </a:p>
        </p:txBody>
      </p:sp>
      <p:sp>
        <p:nvSpPr>
          <p:cNvPr id="129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BE2286-C4BA-47B9-8EEF-9FF549104408}" type="slidenum">
              <a:rPr lang="en-US" smtClean="0"/>
              <a:pPr/>
              <a:t>36</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Let’s look at the scale…it is a developmental scale, it gives an idea of the difficulty of the skill as you progress from kindergarten to pre-cal.   In other words the complexity of the concepts increases as you move up.  The lesson in which the teacher will be presenting in the classroom, </a:t>
            </a:r>
            <a:r>
              <a:rPr lang="en-US" b="1" smtClean="0"/>
              <a:t>read</a:t>
            </a:r>
            <a:r>
              <a:rPr lang="en-US" smtClean="0"/>
              <a:t>, is at the 810 Q level. </a:t>
            </a:r>
          </a:p>
          <a:p>
            <a:pPr eaLnBrk="1" hangingPunct="1">
              <a:spcBef>
                <a:spcPct val="0"/>
              </a:spcBef>
            </a:pPr>
            <a:endParaRPr lang="en-US" smtClean="0"/>
          </a:p>
          <a:p>
            <a:pPr eaLnBrk="1" hangingPunct="1">
              <a:spcBef>
                <a:spcPct val="0"/>
              </a:spcBef>
            </a:pPr>
            <a:r>
              <a:rPr lang="en-US" i="1" smtClean="0"/>
              <a:t>Click</a:t>
            </a:r>
          </a:p>
          <a:p>
            <a:pPr eaLnBrk="1" hangingPunct="1">
              <a:spcBef>
                <a:spcPct val="0"/>
              </a:spcBef>
            </a:pPr>
            <a:endParaRPr lang="en-US" smtClean="0"/>
          </a:p>
          <a:p>
            <a:pPr eaLnBrk="1" hangingPunct="1">
              <a:spcBef>
                <a:spcPct val="0"/>
              </a:spcBef>
            </a:pPr>
            <a:r>
              <a:rPr lang="en-US" smtClean="0"/>
              <a:t>Ashleigh's current level of understanding or readiness is 675, plus or minus 50.  She will have difficulty being successful if her  So what can a teacher do?  </a:t>
            </a:r>
          </a:p>
          <a:p>
            <a:pPr eaLnBrk="1" hangingPunct="1">
              <a:spcBef>
                <a:spcPct val="0"/>
              </a:spcBef>
            </a:pPr>
            <a:endParaRPr lang="en-US" smtClean="0"/>
          </a:p>
          <a:p>
            <a:pPr eaLnBrk="1" hangingPunct="1">
              <a:spcBef>
                <a:spcPct val="0"/>
              </a:spcBef>
            </a:pPr>
            <a:r>
              <a:rPr lang="en-US" i="1" smtClean="0"/>
              <a:t>CLICK</a:t>
            </a:r>
          </a:p>
          <a:p>
            <a:pPr eaLnBrk="1" hangingPunct="1">
              <a:spcBef>
                <a:spcPct val="0"/>
              </a:spcBef>
            </a:pPr>
            <a:endParaRPr lang="en-US" i="1" smtClean="0"/>
          </a:p>
          <a:p>
            <a:pPr eaLnBrk="1" hangingPunct="1">
              <a:spcBef>
                <a:spcPct val="0"/>
              </a:spcBef>
            </a:pPr>
            <a:r>
              <a:rPr lang="en-US" smtClean="0"/>
              <a:t>Ashleigh, given her current readiness, will have difficulty being successful if her teacher does not do something to help provide necessary pre-requiste skills she will need to be successful.    </a:t>
            </a:r>
          </a:p>
          <a:p>
            <a:pPr eaLnBrk="1" hangingPunct="1">
              <a:spcBef>
                <a:spcPct val="0"/>
              </a:spcBef>
            </a:pPr>
            <a:endParaRPr lang="en-US" smtClean="0"/>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477161-902C-447C-967C-6C644EDBAD74}" type="slidenum">
              <a:rPr lang="en-US" smtClean="0"/>
              <a:pPr/>
              <a:t>37</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 are many Ashleigh’s in every classroom.  Here is an example of the readiness range of a typical 7</a:t>
            </a:r>
            <a:r>
              <a:rPr lang="en-US" baseline="30000" smtClean="0"/>
              <a:t>th</a:t>
            </a:r>
            <a:r>
              <a:rPr lang="en-US" smtClean="0"/>
              <a:t> grade class.   Quantiles measure students’ mathematics achievement, not their grade level. A class of 25 seventh graders will likely have students with a range of Quantile measures. Educators use those varied Quantile measures to target instruction and remediate as necessary, using tools and resources that match the students’ Quantile measures. </a:t>
            </a:r>
          </a:p>
          <a:p>
            <a:pPr eaLnBrk="1" hangingPunct="1">
              <a:spcBef>
                <a:spcPct val="0"/>
              </a:spcBef>
            </a:pPr>
            <a:endParaRPr lang="en-US" smtClean="0"/>
          </a:p>
          <a:p>
            <a:pPr eaLnBrk="1" hangingPunct="1">
              <a:spcBef>
                <a:spcPct val="0"/>
              </a:spcBef>
            </a:pPr>
            <a:r>
              <a:rPr lang="en-US" smtClean="0"/>
              <a:t>Some children will need more challenging mathematics while others will need scaffolding.  Teachers will be able to use their students’ Quantile measures to forecast which students will have success with these skills and to identify those who may need to learn other skills or concepts before or during the lesson.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6B3135-ADC4-4F73-8C3D-04C538524CDC}" type="slidenum">
              <a:rPr lang="en-US" smtClean="0"/>
              <a:pPr/>
              <a:t>38</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a:fld id="{EAB050CA-531B-46A6-96B2-E56B6EC23DD2}" type="slidenum">
              <a:rPr lang="en-US" smtClean="0"/>
              <a:pPr defTabSz="912813"/>
              <a:t>39</a:t>
            </a:fld>
            <a:endParaRPr lang="en-US" smtClean="0"/>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Based on studies, metra metrics determined the following approximate Quantile ranges for each grade level. In understanding student measures, these represent about the middle 50% of the students.</a:t>
            </a:r>
          </a:p>
          <a:p>
            <a:pPr eaLnBrk="1" hangingPunct="1">
              <a:spcBef>
                <a:spcPct val="0"/>
              </a:spcBef>
            </a:pPr>
            <a:r>
              <a:rPr lang="en-US" b="1" smtClean="0"/>
              <a:t>To interpret what a Quantile measure means for a specific student, two pieces of information are needed: (1) the Quantile measure, and (2) the grade level during which the student received his or her Quantile measure. </a:t>
            </a:r>
          </a:p>
          <a:p>
            <a:pPr eaLnBrk="1" hangingPunct="1">
              <a:spcBef>
                <a:spcPct val="0"/>
              </a:spcBef>
            </a:pPr>
            <a:r>
              <a:rPr lang="en-US" b="1" smtClean="0"/>
              <a:t>For example, a higher Quantile measure within a specific grade range indicates that a student probably has very few problems with grade-level material (textbooks and assignments) in school. A lower Quantile measure indicates that a student most likely struggles to understand and be successful with grade-level material. </a:t>
            </a:r>
          </a:p>
          <a:p>
            <a:pPr eaLnBrk="1" hangingPunct="1">
              <a:spcBef>
                <a:spcPct val="0"/>
              </a:spcBef>
            </a:pPr>
            <a:endParaRPr lang="en-US" smtClean="0"/>
          </a:p>
        </p:txBody>
      </p:sp>
      <p:sp>
        <p:nvSpPr>
          <p:cNvPr id="133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761A45-32E6-44DC-8BEA-268821E10CC8}" type="slidenum">
              <a:rPr lang="en-US" smtClean="0"/>
              <a:pPr/>
              <a:t>40</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b="1" smtClean="0"/>
              <a:t>Let’s take a look around the website.</a:t>
            </a:r>
          </a:p>
          <a:p>
            <a:pPr eaLnBrk="1" hangingPunct="1">
              <a:spcBef>
                <a:spcPct val="0"/>
              </a:spcBef>
            </a:pPr>
            <a:endParaRPr lang="en-US" smtClean="0"/>
          </a:p>
          <a:p>
            <a:pPr eaLnBrk="1" hangingPunct="1">
              <a:spcBef>
                <a:spcPct val="0"/>
              </a:spcBef>
              <a:buFontTx/>
              <a:buChar char="•"/>
            </a:pPr>
            <a:endParaRPr lang="en-US" b="1" smtClean="0"/>
          </a:p>
          <a:p>
            <a:pPr eaLnBrk="1" hangingPunct="1">
              <a:spcBef>
                <a:spcPct val="0"/>
              </a:spcBef>
            </a:pPr>
            <a:r>
              <a:rPr lang="en-US" b="1" smtClean="0"/>
              <a:t>The first place to navigate would be the  link for Principals and Educators</a:t>
            </a:r>
          </a:p>
          <a:p>
            <a:pPr eaLnBrk="1" hangingPunct="1">
              <a:spcBef>
                <a:spcPct val="0"/>
              </a:spcBef>
              <a:buFontTx/>
              <a:buChar char="•"/>
            </a:pPr>
            <a:endParaRPr lang="en-US" smtClean="0"/>
          </a:p>
          <a:p>
            <a:pPr eaLnBrk="1" hangingPunct="1">
              <a:spcBef>
                <a:spcPct val="0"/>
              </a:spcBef>
              <a:buFontTx/>
              <a:buChar char="•"/>
            </a:pPr>
            <a:endParaRPr lang="en-US" smtClean="0"/>
          </a:p>
          <a:p>
            <a:pPr eaLnBrk="1" hangingPunct="1">
              <a:spcBef>
                <a:spcPct val="0"/>
              </a:spcBef>
              <a:buFontTx/>
              <a:buChar char="•"/>
            </a:pPr>
            <a:endParaRPr lang="en-US" smtClean="0"/>
          </a:p>
        </p:txBody>
      </p:sp>
      <p:sp>
        <p:nvSpPr>
          <p:cNvPr id="136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35E3CC-3515-406A-9FDD-6113097085B1}" type="slidenum">
              <a:rPr lang="en-US" smtClean="0"/>
              <a:pPr/>
              <a:t>41</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7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8CD97D-F7D7-499A-90DF-1A0F94608E03}" type="slidenum">
              <a:rPr lang="en-US" smtClean="0"/>
              <a:pPr/>
              <a:t>42</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tools site is the one you will probably use the most.  I would like to go through some of these tools to show you how you can use them effectively in your classroom.  </a:t>
            </a:r>
          </a:p>
        </p:txBody>
      </p:sp>
      <p:sp>
        <p:nvSpPr>
          <p:cNvPr id="138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62C00D-B48A-4B5A-A6E7-C9E1C585ECED}" type="slidenum">
              <a:rPr lang="en-US" smtClean="0"/>
              <a:pPr/>
              <a:t>43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CASL-Spent several months deconstructing &amp; now what to share</a:t>
            </a:r>
            <a:r>
              <a:rPr lang="en-US" baseline="0" dirty="0" smtClean="0"/>
              <a:t> the process of creating SF ones &amp; then how to match those targets to the most effective assessment method (chap 4)</a:t>
            </a:r>
          </a:p>
          <a:p>
            <a:r>
              <a:rPr lang="en-US" baseline="0" dirty="0" smtClean="0"/>
              <a:t>STDS- we’ve created several resources to assist with process and will look at those in a few minutes</a:t>
            </a:r>
          </a:p>
          <a:p>
            <a:r>
              <a:rPr lang="en-US" dirty="0" smtClean="0"/>
              <a:t>CHETL-read</a:t>
            </a:r>
          </a:p>
          <a:p>
            <a:r>
              <a:rPr lang="en-US" dirty="0" smtClean="0"/>
              <a:t>Leadership-new …feedback..addressed</a:t>
            </a:r>
            <a:r>
              <a:rPr lang="en-US" baseline="0" dirty="0" smtClean="0"/>
              <a:t> needs</a:t>
            </a:r>
          </a:p>
          <a:p>
            <a:endParaRPr lang="en-US" baseline="0" dirty="0" smtClean="0"/>
          </a:p>
          <a:p>
            <a:r>
              <a:rPr lang="en-US" baseline="0" dirty="0" smtClean="0"/>
              <a:t>Feb-participants will co or facilitate more content session based on needs of group</a:t>
            </a:r>
          </a:p>
          <a:p>
            <a:endParaRPr lang="en-US" baseline="0" dirty="0" smtClean="0"/>
          </a:p>
          <a:p>
            <a:r>
              <a:rPr lang="en-US" baseline="0" dirty="0" smtClean="0"/>
              <a:t>Remain busy and fighting the weather</a:t>
            </a:r>
            <a:endParaRPr lang="en-US" dirty="0"/>
          </a:p>
        </p:txBody>
      </p:sp>
      <p:sp>
        <p:nvSpPr>
          <p:cNvPr id="4" name="Slide Number Placeholder 3"/>
          <p:cNvSpPr>
            <a:spLocks noGrp="1"/>
          </p:cNvSpPr>
          <p:nvPr>
            <p:ph type="sldNum" sz="quarter" idx="10"/>
          </p:nvPr>
        </p:nvSpPr>
        <p:spPr/>
        <p:txBody>
          <a:bodyPr/>
          <a:lstStyle/>
          <a:p>
            <a:fld id="{5400732A-9AA7-4E33-A0C5-57DA77056BA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We are going to choose grade 7 and objective on multiplying and dividing integers.   Kentucky’s 4.1 standards are listed, however I am going to use the new core standards.  </a:t>
            </a:r>
          </a:p>
          <a:p>
            <a:pPr eaLnBrk="1" hangingPunct="1">
              <a:spcBef>
                <a:spcPct val="0"/>
              </a:spcBef>
            </a:pPr>
            <a:endParaRPr lang="en-US"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CDD9EB-A0BA-4D00-B757-8F926350F285}" type="slidenum">
              <a:rPr lang="en-US" smtClean="0"/>
              <a:pPr/>
              <a:t>44</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Click to show the various bullets.  </a:t>
            </a:r>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FA5D6F-322D-4B15-A640-644E67F99309}" type="slidenum">
              <a:rPr lang="en-US" smtClean="0"/>
              <a:pPr/>
              <a:t>45</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When you click on more for this concept, here are the resources available.  </a:t>
            </a:r>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14BA39-1B50-4558-A24A-94CE064B0911}" type="slidenum">
              <a:rPr lang="en-US" smtClean="0"/>
              <a:pPr/>
              <a:t>46</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The tools site is the one you will probably use the most.  If you have problems navigating the site, always got to the home site and click on tools.  </a:t>
            </a:r>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5610A8-2A7A-4D88-AE76-B590CE255A38}" type="slidenum">
              <a:rPr lang="en-US" smtClean="0"/>
              <a:pPr/>
              <a:t>47</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05EFA5-DBC1-4B70-86BC-B73FAA459A0D}" type="slidenum">
              <a:rPr lang="en-US" smtClean="0"/>
              <a:pPr/>
              <a:t>48</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If you know the content and want to know what skills may need to be taught prior to instruction or interested in the q rating, then you can do a search and find content.</a:t>
            </a:r>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784C96-118C-4EF6-A229-7E43717A80BB}" type="slidenum">
              <a:rPr lang="en-US" smtClean="0"/>
              <a:pPr/>
              <a:t>49</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a:fld id="{BA19C068-0367-46AD-8490-510E98118AA7}" type="slidenum">
              <a:rPr lang="en-US" smtClean="0"/>
              <a:pPr defTabSz="912813"/>
              <a:t>50</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Not all textbooks are on the site.  Only those which have granted permission to metrametrics are here.  </a:t>
            </a:r>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812B74-0FBE-4308-B6D4-E2CC52FAA19E}" type="slidenum">
              <a:rPr lang="en-US" smtClean="0"/>
              <a:pPr/>
              <a:t>51</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A915C1-D20B-499A-ADD2-759C31E9C6DF}" type="slidenum">
              <a:rPr lang="en-US" smtClean="0"/>
              <a:pPr/>
              <a:t>52</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DAFB0A-5294-4C4E-A8A9-F69FA594C200}" type="slidenum">
              <a:rPr lang="en-US" smtClean="0"/>
              <a:pPr/>
              <a:t>53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let’s review deconstruction:</a:t>
            </a:r>
            <a:r>
              <a:rPr lang="en-US" baseline="0" dirty="0" smtClean="0"/>
              <a:t> </a:t>
            </a:r>
          </a:p>
          <a:p>
            <a:endParaRPr lang="en-US" baseline="0" dirty="0" smtClean="0"/>
          </a:p>
          <a:p>
            <a:r>
              <a:rPr lang="en-US" baseline="0" dirty="0" smtClean="0"/>
              <a:t>Process/directions,     </a:t>
            </a:r>
            <a:r>
              <a:rPr lang="en-US" dirty="0" smtClean="0"/>
              <a:t>CASL Common point # 2  targets , Decon Template, </a:t>
            </a:r>
          </a:p>
          <a:p>
            <a:endParaRPr lang="en-US" dirty="0" smtClean="0"/>
          </a:p>
          <a:p>
            <a:r>
              <a:rPr lang="en-US" dirty="0" smtClean="0"/>
              <a:t>Saw</a:t>
            </a:r>
            <a:r>
              <a:rPr lang="en-US" baseline="0" dirty="0" smtClean="0"/>
              <a:t> great growth in the understanding &amp; value of the process, but also saw some areas where we could provide more explantion and clarify some points </a:t>
            </a:r>
            <a:endParaRPr lang="en-US" dirty="0" smtClean="0"/>
          </a:p>
          <a:p>
            <a:endParaRPr lang="en-US" dirty="0" smtClean="0"/>
          </a:p>
          <a:p>
            <a:endParaRPr lang="en-US" dirty="0" smtClean="0"/>
          </a:p>
          <a:p>
            <a:r>
              <a:rPr lang="en-US" b="1" dirty="0" smtClean="0"/>
              <a:t>Handout packet</a:t>
            </a:r>
            <a:endParaRPr lang="en-US" b="1" dirty="0"/>
          </a:p>
        </p:txBody>
      </p:sp>
      <p:sp>
        <p:nvSpPr>
          <p:cNvPr id="4" name="Slide Number Placeholder 3"/>
          <p:cNvSpPr>
            <a:spLocks noGrp="1"/>
          </p:cNvSpPr>
          <p:nvPr>
            <p:ph type="sldNum" sz="quarter" idx="10"/>
          </p:nvPr>
        </p:nvSpPr>
        <p:spPr/>
        <p:txBody>
          <a:bodyPr/>
          <a:lstStyle/>
          <a:p>
            <a:fld id="{5400732A-9AA7-4E33-A0C5-57DA77056BA0}" type="slidenum">
              <a:rPr lang="en-US" smtClean="0"/>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a:fld id="{C82B0798-0BC4-403B-B9BF-BECF9C5B54FE}" type="slidenum">
              <a:rPr lang="en-US" smtClean="0"/>
              <a:pPr defTabSz="912813"/>
              <a:t>54</a:t>
            </a:fld>
            <a:endParaRPr lang="en-US" smtClean="0"/>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Arial" pitchFamily="34" charset="0"/>
              </a:rPr>
              <a:t>Here is an example of the new core standards for grade 7.  </a:t>
            </a:r>
          </a:p>
          <a:p>
            <a:pPr eaLnBrk="1" hangingPunct="1">
              <a:spcBef>
                <a:spcPct val="0"/>
              </a:spcBef>
            </a:pPr>
            <a:r>
              <a:rPr lang="en-US" b="1" smtClean="0">
                <a:latin typeface="Arial" pitchFamily="34" charset="0"/>
              </a:rPr>
              <a:t>The chart will show the QTaxons in order from the lowest Quantile measure to the highest.  They can rearrange the alignment according to state goals by clicking on the heading of the last column.  Or they can rearrange the state goals by content strands as defined by the Quantile Framework.  There may be some discrepancies between state goal numeration and the content strand that the QF assigns to the QTaxons.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152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a:fld id="{F9B71E56-3DB5-4033-BC42-8C949F8DF5B3}" type="slidenum">
              <a:rPr lang="en-US" smtClean="0"/>
              <a:pPr defTabSz="912813"/>
              <a:t>55</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Even if you do not know the q score of  a child, you can still use the quantile framework.  </a:t>
            </a:r>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405416-22E2-45C0-9810-262CFD681821}" type="slidenum">
              <a:rPr lang="en-US" smtClean="0"/>
              <a:pPr/>
              <a:t>56</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Scholastic has purchased the rights to the quantile framework, therefore any of their programs now how both the lexile and quantile scores.  </a:t>
            </a:r>
          </a:p>
        </p:txBody>
      </p:sp>
      <p:sp>
        <p:nvSpPr>
          <p:cNvPr id="154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C7EBBA-4A08-4756-94B1-5F9C35431288}" type="slidenum">
              <a:rPr lang="en-US" smtClean="0"/>
              <a:pPr/>
              <a:t>57</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Debbie</a:t>
            </a:r>
          </a:p>
          <a:p>
            <a:pPr eaLnBrk="1" hangingPunct="1">
              <a:spcBef>
                <a:spcPct val="0"/>
              </a:spcBef>
            </a:pPr>
            <a:r>
              <a:rPr lang="en-US" smtClean="0">
                <a:latin typeface="Arial" pitchFamily="34" charset="0"/>
              </a:rPr>
              <a:t>We want our kids to think &amp; reason… </a:t>
            </a:r>
            <a:r>
              <a:rPr lang="en-US" b="1" i="1" smtClean="0">
                <a:latin typeface="Arial" pitchFamily="34" charset="0"/>
              </a:rPr>
              <a:t>not like this….</a:t>
            </a:r>
          </a:p>
        </p:txBody>
      </p:sp>
      <p:sp>
        <p:nvSpPr>
          <p:cNvPr id="15565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a:t>
            </a:r>
          </a:p>
        </p:txBody>
      </p:sp>
      <p:sp>
        <p:nvSpPr>
          <p:cNvPr id="15565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07/16/96</a:t>
            </a:r>
          </a:p>
        </p:txBody>
      </p:sp>
      <p:sp>
        <p:nvSpPr>
          <p:cNvPr id="15565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a:t>
            </a:r>
          </a:p>
        </p:txBody>
      </p:sp>
      <p:sp>
        <p:nvSpPr>
          <p:cNvPr id="15565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Debbie</a:t>
            </a:r>
          </a:p>
          <a:p>
            <a:pPr eaLnBrk="1" hangingPunct="1">
              <a:spcBef>
                <a:spcPct val="0"/>
              </a:spcBef>
            </a:pPr>
            <a:r>
              <a:rPr lang="en-US" smtClean="0">
                <a:latin typeface="Arial" pitchFamily="34" charset="0"/>
              </a:rPr>
              <a:t>Priority: understanding of content</a:t>
            </a:r>
          </a:p>
        </p:txBody>
      </p:sp>
      <p:sp>
        <p:nvSpPr>
          <p:cNvPr id="156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9F681D-D451-433A-A76F-8F828492B234}" type="slidenum">
              <a:rPr lang="en-US" smtClean="0"/>
              <a:pPr/>
              <a:t>59</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several targets for the segment. </a:t>
            </a:r>
            <a:r>
              <a:rPr lang="en-US" b="1" dirty="0" smtClean="0"/>
              <a:t>First we want to update</a:t>
            </a:r>
            <a:r>
              <a:rPr lang="en-US" b="1" baseline="0" dirty="0" smtClean="0"/>
              <a:t> </a:t>
            </a:r>
            <a:r>
              <a:rPr lang="en-US" baseline="0" dirty="0" smtClean="0"/>
              <a:t>you on what’s going on in the leadership networks</a:t>
            </a:r>
          </a:p>
          <a:p>
            <a:endParaRPr lang="en-US" baseline="0" dirty="0" smtClean="0"/>
          </a:p>
          <a:p>
            <a:r>
              <a:rPr lang="en-US" baseline="0" dirty="0" smtClean="0"/>
              <a:t>We then want to </a:t>
            </a:r>
            <a:r>
              <a:rPr lang="en-US" b="1" baseline="0" dirty="0" smtClean="0"/>
              <a:t>share some deconstruction resources </a:t>
            </a:r>
            <a:r>
              <a:rPr lang="en-US" baseline="0" dirty="0" smtClean="0"/>
              <a:t>that we’ve recently developed. </a:t>
            </a:r>
          </a:p>
          <a:p>
            <a:endParaRPr lang="en-US" baseline="0" dirty="0" smtClean="0"/>
          </a:p>
          <a:p>
            <a:r>
              <a:rPr lang="en-US" dirty="0" smtClean="0"/>
              <a:t>In addition, </a:t>
            </a:r>
            <a:r>
              <a:rPr lang="en-US" baseline="0" dirty="0" smtClean="0"/>
              <a:t> I will </a:t>
            </a:r>
            <a:r>
              <a:rPr lang="en-US" b="1" baseline="0" dirty="0" smtClean="0"/>
              <a:t>discuss the importance of text complexity /lexiles  in our work </a:t>
            </a:r>
            <a:r>
              <a:rPr lang="en-US" baseline="0" dirty="0" smtClean="0"/>
              <a:t>with student achievement &amp; the new standards</a:t>
            </a:r>
            <a:endParaRPr lang="en-US" dirty="0"/>
          </a:p>
        </p:txBody>
      </p:sp>
      <p:sp>
        <p:nvSpPr>
          <p:cNvPr id="4" name="Slide Number Placeholder 3"/>
          <p:cNvSpPr>
            <a:spLocks noGrp="1"/>
          </p:cNvSpPr>
          <p:nvPr>
            <p:ph type="sldNum" sz="quarter" idx="10"/>
          </p:nvPr>
        </p:nvSpPr>
        <p:spPr/>
        <p:txBody>
          <a:bodyPr/>
          <a:lstStyle/>
          <a:p>
            <a:fld id="{5400732A-9AA7-4E33-A0C5-57DA77056BA0}" type="slidenum">
              <a:rPr lang="en-US" smtClean="0"/>
              <a:pPr/>
              <a:t>60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latin typeface="Arial" pitchFamily="34" charset="0"/>
              </a:rPr>
              <a:t>Denise:  </a:t>
            </a:r>
            <a:r>
              <a:rPr lang="en-US" smtClean="0">
                <a:latin typeface="Arial" pitchFamily="34" charset="0"/>
              </a:rPr>
              <a:t>Rubric from last month/ handout to them</a:t>
            </a:r>
          </a:p>
          <a:p>
            <a:pPr eaLnBrk="1" hangingPunct="1"/>
            <a:endParaRPr lang="en-US" smtClean="0">
              <a:latin typeface="Arial" pitchFamily="34" charset="0"/>
            </a:endParaRPr>
          </a:p>
          <a:p>
            <a:pPr eaLnBrk="1" hangingPunct="1"/>
            <a:r>
              <a:rPr lang="en-US" smtClean="0">
                <a:latin typeface="Arial" pitchFamily="34" charset="0"/>
              </a:rPr>
              <a:t>Other Facilitators: </a:t>
            </a:r>
            <a:r>
              <a:rPr lang="en-US" b="1" smtClean="0">
                <a:latin typeface="Arial" pitchFamily="34" charset="0"/>
              </a:rPr>
              <a:t>Pass out standards from last meeting to create SF targets from</a:t>
            </a:r>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70DBDD-C17A-41ED-B643-D9F09229A000}" type="slidenum">
              <a:rPr lang="en-US" smtClean="0"/>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00732A-9AA7-4E33-A0C5-57DA77056BA0}"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RED</a:t>
            </a:r>
            <a:r>
              <a:rPr lang="en-US" smtClean="0"/>
              <a:t>- needs significant revision—either does not reflect the intent of standard , is incomplete, or unclear</a:t>
            </a:r>
          </a:p>
          <a:p>
            <a:pPr eaLnBrk="1" hangingPunct="1"/>
            <a:r>
              <a:rPr lang="en-US" b="1" smtClean="0"/>
              <a:t>YELLOW</a:t>
            </a:r>
            <a:r>
              <a:rPr lang="en-US" smtClean="0"/>
              <a:t>- needs some minor revision—but basically reflects the intent of the standard; revisions are typically suggested for YELLOWs</a:t>
            </a:r>
          </a:p>
          <a:p>
            <a:pPr eaLnBrk="1" hangingPunct="1"/>
            <a:r>
              <a:rPr lang="en-US" b="1" smtClean="0"/>
              <a:t>GREEN</a:t>
            </a:r>
            <a:r>
              <a:rPr lang="en-US" smtClean="0"/>
              <a:t>-fully reflects intent of the standard and is clear</a:t>
            </a:r>
          </a:p>
          <a:p>
            <a:pPr eaLnBrk="1" hangingPunct="1"/>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2EC5DC-7043-4A74-A239-6644C6F0AD8B}" type="slidenum">
              <a:rPr lang="en-US" smtClean="0"/>
              <a:pPr/>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Allow 3min for 2</a:t>
            </a:r>
            <a:r>
              <a:rPr lang="en-US" baseline="30000" dirty="0" smtClean="0"/>
              <a:t>nd</a:t>
            </a:r>
            <a:r>
              <a:rPr lang="en-US" dirty="0" smtClean="0"/>
              <a:t> group discussion</a:t>
            </a:r>
          </a:p>
          <a:p>
            <a:pPr eaLnBrk="1" hangingPunct="1">
              <a:spcBef>
                <a:spcPct val="0"/>
              </a:spcBef>
            </a:pPr>
            <a:r>
              <a:rPr lang="en-US" dirty="0" smtClean="0"/>
              <a:t>Link </a:t>
            </a:r>
            <a:r>
              <a:rPr lang="en-US" dirty="0" err="1" smtClean="0"/>
              <a:t>prezi</a:t>
            </a:r>
            <a:r>
              <a:rPr lang="en-US" dirty="0" smtClean="0"/>
              <a:t> – as each question appears have reporter read the group sentence.</a:t>
            </a:r>
          </a:p>
          <a:p>
            <a:pPr eaLnBrk="1" hangingPunct="1">
              <a:spcBef>
                <a:spcPct val="0"/>
              </a:spcBef>
            </a:pPr>
            <a:r>
              <a:rPr lang="en-US" dirty="0" smtClean="0"/>
              <a:t>Finish by 9:15</a:t>
            </a:r>
          </a:p>
          <a:p>
            <a:pPr eaLnBrk="1" hangingPunct="1">
              <a:spcBef>
                <a:spcPct val="0"/>
              </a:spcBef>
            </a:pPr>
            <a:r>
              <a:rPr lang="en-US" dirty="0" smtClean="0"/>
              <a:t>http://prezi.com/ak574fxxoobm/copy-of-burning-questions/</a:t>
            </a:r>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75E519-D46A-4893-A785-1C2E3D5B7F65}" type="slidenum">
              <a:rPr lang="en-US" smtClean="0"/>
              <a:pPr/>
              <a:t>14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dirty="0" smtClean="0">
                <a:solidFill>
                  <a:srgbClr val="FF0000"/>
                </a:solidFill>
              </a:rPr>
              <a:t>Complexity of what students read ; how easy/difficult a text is to read </a:t>
            </a:r>
          </a:p>
          <a:p>
            <a:endParaRPr lang="en-US" dirty="0"/>
          </a:p>
        </p:txBody>
      </p:sp>
      <p:sp>
        <p:nvSpPr>
          <p:cNvPr id="4" name="Slide Number Placeholder 3"/>
          <p:cNvSpPr>
            <a:spLocks noGrp="1"/>
          </p:cNvSpPr>
          <p:nvPr>
            <p:ph type="sldNum" sz="quarter" idx="10"/>
          </p:nvPr>
        </p:nvSpPr>
        <p:spPr/>
        <p:txBody>
          <a:bodyPr/>
          <a:lstStyle/>
          <a:p>
            <a:fld id="{5400732A-9AA7-4E33-A0C5-57DA77056BA0}"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0484" name="Rectangle 4"/>
          <p:cNvSpPr>
            <a:spLocks noGrp="1" noChangeArrowheads="1"/>
          </p:cNvSpPr>
          <p:nvPr>
            <p:ph type="dt" sz="half" idx="2"/>
          </p:nvPr>
        </p:nvSpPr>
        <p:spPr/>
        <p:txBody>
          <a:bodyPr/>
          <a:lstStyle>
            <a:lvl1pPr>
              <a:defRPr/>
            </a:lvl1pPr>
          </a:lstStyle>
          <a:p>
            <a:endParaRPr lang="en-US" dirty="0"/>
          </a:p>
        </p:txBody>
      </p:sp>
      <p:sp>
        <p:nvSpPr>
          <p:cNvPr id="20485" name="Rectangle 5"/>
          <p:cNvSpPr>
            <a:spLocks noGrp="1" noChangeArrowheads="1"/>
          </p:cNvSpPr>
          <p:nvPr>
            <p:ph type="ftr" sz="quarter" idx="3"/>
          </p:nvPr>
        </p:nvSpPr>
        <p:spPr/>
        <p:txBody>
          <a:bodyPr/>
          <a:lstStyle>
            <a:lvl1pPr>
              <a:defRPr/>
            </a:lvl1pPr>
          </a:lstStyle>
          <a:p>
            <a:endParaRPr lang="en-US" dirty="0"/>
          </a:p>
        </p:txBody>
      </p:sp>
      <p:sp>
        <p:nvSpPr>
          <p:cNvPr id="20486" name="Rectangle 6"/>
          <p:cNvSpPr>
            <a:spLocks noGrp="1" noChangeArrowheads="1"/>
          </p:cNvSpPr>
          <p:nvPr>
            <p:ph type="sldNum" sz="quarter" idx="4"/>
          </p:nvPr>
        </p:nvSpPr>
        <p:spPr/>
        <p:txBody>
          <a:bodyPr/>
          <a:lstStyle>
            <a:lvl1pPr>
              <a:defRPr/>
            </a:lvl1pPr>
          </a:lstStyle>
          <a:p>
            <a:fld id="{BA1CCB50-06CE-49AB-8D29-6D75766FDB80}"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30EAE6E-06B3-46E7-A9D0-BA0649A83D2D}"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8043A81-5955-463E-A268-50A747007BD4}"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dirty="0"/>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7653" name="Rectangle 5"/>
          <p:cNvSpPr>
            <a:spLocks noGrp="1" noChangeArrowheads="1"/>
          </p:cNvSpPr>
          <p:nvPr>
            <p:ph type="dt" sz="half" idx="2"/>
          </p:nvPr>
        </p:nvSpPr>
        <p:spPr/>
        <p:txBody>
          <a:bodyPr/>
          <a:lstStyle>
            <a:lvl1pPr>
              <a:defRPr/>
            </a:lvl1pPr>
          </a:lstStyle>
          <a:p>
            <a:endParaRPr lang="en-US" dirty="0"/>
          </a:p>
        </p:txBody>
      </p:sp>
      <p:sp>
        <p:nvSpPr>
          <p:cNvPr id="27654" name="Rectangle 6"/>
          <p:cNvSpPr>
            <a:spLocks noGrp="1" noChangeArrowheads="1"/>
          </p:cNvSpPr>
          <p:nvPr>
            <p:ph type="ftr" sz="quarter" idx="3"/>
          </p:nvPr>
        </p:nvSpPr>
        <p:spPr/>
        <p:txBody>
          <a:bodyPr/>
          <a:lstStyle>
            <a:lvl1pPr>
              <a:defRPr/>
            </a:lvl1pPr>
          </a:lstStyle>
          <a:p>
            <a:endParaRPr lang="en-US" dirty="0"/>
          </a:p>
        </p:txBody>
      </p:sp>
      <p:sp>
        <p:nvSpPr>
          <p:cNvPr id="27655" name="Rectangle 7"/>
          <p:cNvSpPr>
            <a:spLocks noGrp="1" noChangeArrowheads="1"/>
          </p:cNvSpPr>
          <p:nvPr>
            <p:ph type="sldNum" sz="quarter" idx="4"/>
          </p:nvPr>
        </p:nvSpPr>
        <p:spPr/>
        <p:txBody>
          <a:bodyPr/>
          <a:lstStyle>
            <a:lvl1pPr>
              <a:defRPr/>
            </a:lvl1pPr>
          </a:lstStyle>
          <a:p>
            <a:fld id="{D3D19D23-6010-4179-B0BB-667C2D187D7B}"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2C413F9-C252-4F8F-83B1-D748B9D3C2DD}"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FAEA534-BAF7-40A5-AA2A-416857C7C519}"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5C2310A-4D8F-4A5B-91A1-9371F90B5E08}"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EBD612FC-F3B0-4535-96EB-329CE4C6925D}"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335C0E6E-60BE-43C2-BB78-2082249ECA0F}"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9BC3E5C-694F-4B9D-A974-6712D9C075C9}"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00882B3-80F4-4070-8A55-7102BCCD5523}"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8B2C9CC-50A5-4E59-A4FF-A4EBA6D125BF}"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5BBAB52-0307-4F9D-A7A9-5E2CD0F467C8}"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13D6DD3-55E6-4EE3-A5AC-33C75B49E111}"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EF34B6-03D5-41C7-BD3B-D5402D4C662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61D6783-A4F7-4DC2-B07A-0C034CC712C7}"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8648C35-A9DE-4FBB-A18B-455E4BEDEDA9}"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53F5B1DE-20F5-4320-AB40-94A2AC0B7639}"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C543FE35-F701-4918-A58A-EAF5A247728E}"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FFEF2D3-52E1-4D1C-966E-86ED90C00F7F}"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D95395E-6D61-469B-A56F-7FEFE3A48248}"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783B29B-9FB9-45CB-BC91-FA098F07493B}"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C2DC69-898D-4EB5-A7AA-53F0271531F6}"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dirty="0"/>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6F5B71B-F342-473D-99E9-1E9E5B71442E}"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prezi.com/ak574fxxoobm/copy-of-burning-ques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hyperlink" Target="http://www.education.ky.gov/KDE/Instructional+Resources/Curriculum+Documents+and+Resources/Draft+Set++of+Deconstructed+Kentucky+Core+Academic+Standards.htm"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quantiles.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3PiQiuA-Wb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mailto:Debbie.waggoner@education.ky.gov" TargetMode="External"/><Relationship Id="rId4" Type="http://schemas.openxmlformats.org/officeDocument/2006/relationships/hyperlink" Target="mailto:Denise.rains@education.ky.gov"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2701924" y="2130425"/>
            <a:ext cx="5984875" cy="1470025"/>
          </a:xfrm>
        </p:spPr>
        <p:txBody>
          <a:bodyPr/>
          <a:lstStyle/>
          <a:p>
            <a:pPr algn="ctr"/>
            <a:r>
              <a:rPr lang="en-US" sz="4400" b="1" dirty="0" smtClean="0"/>
              <a:t>Kentucky Leadership Academy</a:t>
            </a:r>
            <a:endParaRPr lang="en-US" sz="4400" b="1" dirty="0"/>
          </a:p>
        </p:txBody>
      </p:sp>
      <p:sp>
        <p:nvSpPr>
          <p:cNvPr id="53251" name="Rectangle 3"/>
          <p:cNvSpPr>
            <a:spLocks noGrp="1" noChangeArrowheads="1"/>
          </p:cNvSpPr>
          <p:nvPr>
            <p:ph type="subTitle" idx="1"/>
          </p:nvPr>
        </p:nvSpPr>
        <p:spPr>
          <a:xfrm>
            <a:off x="2701924" y="4419600"/>
            <a:ext cx="5603876" cy="1219200"/>
          </a:xfrm>
        </p:spPr>
        <p:txBody>
          <a:bodyPr/>
          <a:lstStyle/>
          <a:p>
            <a:r>
              <a:rPr lang="en-US" sz="3600" dirty="0" smtClean="0"/>
              <a:t>	Leadership Networks</a:t>
            </a:r>
          </a:p>
          <a:p>
            <a:r>
              <a:rPr lang="en-US" dirty="0" smtClean="0"/>
              <a:t>			January 13, 2011</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US" smtClean="0"/>
          </a:p>
        </p:txBody>
      </p:sp>
      <p:pic>
        <p:nvPicPr>
          <p:cNvPr id="14339" name="Picture 2"/>
          <p:cNvPicPr>
            <a:picLocks noGrp="1" noChangeAspect="1" noChangeArrowheads="1"/>
          </p:cNvPicPr>
          <p:nvPr>
            <p:ph idx="1"/>
          </p:nvPr>
        </p:nvPicPr>
        <p:blipFill>
          <a:blip r:embed="rId3" cstate="print"/>
          <a:srcRect/>
          <a:stretch>
            <a:fillRect/>
          </a:stretch>
        </p:blipFill>
        <p:spPr>
          <a:xfrm>
            <a:off x="0" y="-838200"/>
            <a:ext cx="9372600" cy="8001000"/>
          </a:xfrm>
        </p:spPr>
      </p:pic>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US" smtClean="0"/>
          </a:p>
        </p:txBody>
      </p:sp>
      <p:sp>
        <p:nvSpPr>
          <p:cNvPr id="15363" name="Content Placeholder 2"/>
          <p:cNvSpPr>
            <a:spLocks noGrp="1"/>
          </p:cNvSpPr>
          <p:nvPr>
            <p:ph idx="1"/>
          </p:nvPr>
        </p:nvSpPr>
        <p:spPr/>
        <p:txBody>
          <a:bodyPr/>
          <a:lstStyle/>
          <a:p>
            <a:pPr eaLnBrk="1" hangingPunct="1"/>
            <a:endParaRPr lang="en-US" smtClean="0"/>
          </a:p>
        </p:txBody>
      </p:sp>
      <p:pic>
        <p:nvPicPr>
          <p:cNvPr id="15364" name="Picture 2"/>
          <p:cNvPicPr>
            <a:picLocks noChangeAspect="1" noChangeArrowheads="1"/>
          </p:cNvPicPr>
          <p:nvPr/>
        </p:nvPicPr>
        <p:blipFill>
          <a:blip r:embed="rId2" cstate="print"/>
          <a:srcRect/>
          <a:stretch>
            <a:fillRect/>
          </a:stretch>
        </p:blipFill>
        <p:spPr bwMode="auto">
          <a:xfrm>
            <a:off x="0" y="-2819400"/>
            <a:ext cx="9753600" cy="1066800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81000"/>
            <a:ext cx="5638800" cy="869950"/>
          </a:xfrm>
        </p:spPr>
        <p:txBody>
          <a:bodyPr>
            <a:noAutofit/>
          </a:bodyPr>
          <a:lstStyle/>
          <a:p>
            <a:pPr eaLnBrk="1" fontAlgn="auto" hangingPunct="1">
              <a:spcAft>
                <a:spcPts val="0"/>
              </a:spcAft>
              <a:defRPr/>
            </a:pPr>
            <a:r>
              <a:rPr lang="en-US" sz="4000" b="1" dirty="0" smtClean="0"/>
              <a:t>Why is this especially difficult in Math?</a:t>
            </a:r>
            <a:endParaRPr lang="en-US" sz="4000" b="1" dirty="0"/>
          </a:p>
        </p:txBody>
      </p:sp>
      <p:sp>
        <p:nvSpPr>
          <p:cNvPr id="15363" name="Content Placeholder 3"/>
          <p:cNvSpPr>
            <a:spLocks noGrp="1"/>
          </p:cNvSpPr>
          <p:nvPr>
            <p:ph sz="quarter" idx="1"/>
          </p:nvPr>
        </p:nvSpPr>
        <p:spPr>
          <a:xfrm>
            <a:off x="152400" y="4724400"/>
            <a:ext cx="8991600" cy="1905000"/>
          </a:xfrm>
          <a:solidFill>
            <a:srgbClr val="FFC000"/>
          </a:solidFill>
        </p:spPr>
        <p:txBody>
          <a:bodyPr/>
          <a:lstStyle/>
          <a:p>
            <a:pPr marL="0" eaLnBrk="1" hangingPunct="1">
              <a:spcBef>
                <a:spcPct val="0"/>
              </a:spcBef>
              <a:buFont typeface="Wingdings" pitchFamily="2" charset="2"/>
              <a:buNone/>
            </a:pPr>
            <a:r>
              <a:rPr lang="en-US" sz="2000" dirty="0" smtClean="0">
                <a:latin typeface="Calibri" pitchFamily="34" charset="0"/>
              </a:rPr>
              <a:t>Number and Operations Fractions-</a:t>
            </a:r>
            <a:r>
              <a:rPr lang="en-US" sz="2000" b="1" dirty="0" smtClean="0">
                <a:latin typeface="Calibri" pitchFamily="34" charset="0"/>
              </a:rPr>
              <a:t>Develop understanding of fractions as numbers.</a:t>
            </a:r>
          </a:p>
          <a:p>
            <a:pPr marL="0" eaLnBrk="1" hangingPunct="1">
              <a:spcBef>
                <a:spcPct val="0"/>
              </a:spcBef>
              <a:buFont typeface="Wingdings" pitchFamily="2" charset="2"/>
              <a:buNone/>
            </a:pPr>
            <a:r>
              <a:rPr lang="en-US" sz="2400" b="1" u="sng" dirty="0" smtClean="0"/>
              <a:t>3.NF.1</a:t>
            </a:r>
            <a:r>
              <a:rPr lang="en-US" sz="2400" dirty="0" smtClean="0"/>
              <a:t> Understand a fraction 1/</a:t>
            </a:r>
            <a:r>
              <a:rPr lang="en-US" sz="2400" i="1" dirty="0" smtClean="0"/>
              <a:t>b as the quantity formed by 1 part when a </a:t>
            </a:r>
            <a:r>
              <a:rPr lang="en-US" sz="2400" dirty="0" smtClean="0"/>
              <a:t>whole is partitioned into </a:t>
            </a:r>
            <a:r>
              <a:rPr lang="en-US" sz="2400" i="1" dirty="0" smtClean="0"/>
              <a:t>b equal parts; understand a fraction a/b as </a:t>
            </a:r>
            <a:r>
              <a:rPr lang="en-US" sz="2400" dirty="0" smtClean="0"/>
              <a:t>the quantity formed by </a:t>
            </a:r>
            <a:r>
              <a:rPr lang="en-US" sz="2400" i="1" dirty="0" smtClean="0"/>
              <a:t>a parts of size 1/b.</a:t>
            </a:r>
            <a:endParaRPr lang="en-US" sz="2400" dirty="0" smtClean="0"/>
          </a:p>
        </p:txBody>
      </p:sp>
      <p:sp>
        <p:nvSpPr>
          <p:cNvPr id="5" name="TextBox 4"/>
          <p:cNvSpPr txBox="1"/>
          <p:nvPr/>
        </p:nvSpPr>
        <p:spPr>
          <a:xfrm>
            <a:off x="152400" y="1447800"/>
            <a:ext cx="8991600" cy="3232150"/>
          </a:xfrm>
          <a:prstGeom prst="rect">
            <a:avLst/>
          </a:prstGeom>
          <a:solidFill>
            <a:schemeClr val="accent2">
              <a:lumMod val="60000"/>
              <a:lumOff val="40000"/>
            </a:schemeClr>
          </a:solidFill>
        </p:spPr>
        <p:txBody>
          <a:bodyPr>
            <a:spAutoFit/>
          </a:bodyPr>
          <a:lstStyle/>
          <a:p>
            <a:pPr>
              <a:defRPr/>
            </a:pPr>
            <a:r>
              <a:rPr lang="en-US" sz="2200" dirty="0">
                <a:latin typeface="Calibri" pitchFamily="34" charset="0"/>
              </a:rPr>
              <a:t>Geometry- </a:t>
            </a:r>
            <a:r>
              <a:rPr lang="en-US" sz="2200" b="1" dirty="0">
                <a:latin typeface="Calibri" pitchFamily="34" charset="0"/>
              </a:rPr>
              <a:t>Graph points on the coordinate plane to solve real-world and mathematical problems.</a:t>
            </a:r>
          </a:p>
          <a:p>
            <a:pPr>
              <a:defRPr/>
            </a:pPr>
            <a:r>
              <a:rPr lang="en-US" sz="2000" b="1" u="sng" dirty="0"/>
              <a:t>5.G .1 </a:t>
            </a:r>
            <a:r>
              <a:rPr lang="en-US" sz="2000" dirty="0"/>
              <a:t>Use a pair of perpendicular number lines, called axes, to define a coordinate system, with the intersection of the lines (the origin) arranged to coincide with the 0 on each line and a given point in the plane located by using an ordered pair of numbers, called its coordinates. Understand that the first number indicates how far to travel from the origin in the direction of one axis, and the second number indicates how far to travel in the direction of the second axis, with the convention that the names of the two axes and the coordinates correspond </a:t>
            </a:r>
            <a:r>
              <a:rPr lang="en-US" dirty="0"/>
              <a:t>(e.g., </a:t>
            </a:r>
            <a:r>
              <a:rPr lang="en-US" i="1" dirty="0"/>
              <a:t>x-axis and x-coordinate, y-axis and y-coordinate).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bg/>
                                          </p:spTgt>
                                        </p:tgtEl>
                                        <p:attrNameLst>
                                          <p:attrName>style.visibility</p:attrName>
                                        </p:attrNameLst>
                                      </p:cBhvr>
                                      <p:to>
                                        <p:strVal val="visible"/>
                                      </p:to>
                                    </p:set>
                                    <p:anim calcmode="lin" valueType="num">
                                      <p:cBhvr additive="base">
                                        <p:cTn id="13" dur="500" fill="hold"/>
                                        <p:tgtEl>
                                          <p:spTgt spid="1536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0" end="0"/>
                                            </p:txEl>
                                          </p:spTgt>
                                        </p:tgtEl>
                                        <p:attrNameLst>
                                          <p:attrName>style.visibility</p:attrName>
                                        </p:attrNameLst>
                                      </p:cBhvr>
                                      <p:to>
                                        <p:strVal val="visible"/>
                                      </p:to>
                                    </p:set>
                                    <p:anim calcmode="lin" valueType="num">
                                      <p:cBhvr additive="base">
                                        <p:cTn id="19"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1" end="1"/>
                                            </p:txEl>
                                          </p:spTgt>
                                        </p:tgtEl>
                                        <p:attrNameLst>
                                          <p:attrName>style.visibility</p:attrName>
                                        </p:attrNameLst>
                                      </p:cBhvr>
                                      <p:to>
                                        <p:strVal val="visible"/>
                                      </p:to>
                                    </p:set>
                                    <p:anim calcmode="lin" valueType="num">
                                      <p:cBhvr additive="base">
                                        <p:cTn id="25"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0" y="0"/>
            <a:ext cx="9144000" cy="685800"/>
          </a:xfrm>
          <a:solidFill>
            <a:srgbClr val="FFFF00"/>
          </a:solidFill>
        </p:spPr>
        <p:txBody>
          <a:bodyPr>
            <a:normAutofit/>
          </a:bodyPr>
          <a:lstStyle/>
          <a:p>
            <a:pPr eaLnBrk="1" fontAlgn="auto" hangingPunct="1">
              <a:spcAft>
                <a:spcPts val="0"/>
              </a:spcAft>
              <a:defRPr/>
            </a:pPr>
            <a:r>
              <a:rPr lang="en-US" sz="3600" dirty="0" smtClean="0"/>
              <a:t>What is a student friendly learning target?</a:t>
            </a:r>
          </a:p>
        </p:txBody>
      </p:sp>
      <p:sp>
        <p:nvSpPr>
          <p:cNvPr id="82947" name="Content Placeholder 4"/>
          <p:cNvSpPr>
            <a:spLocks noGrp="1"/>
          </p:cNvSpPr>
          <p:nvPr>
            <p:ph sz="quarter" idx="1"/>
          </p:nvPr>
        </p:nvSpPr>
        <p:spPr>
          <a:xfrm>
            <a:off x="304800" y="1143000"/>
            <a:ext cx="8504238" cy="4572000"/>
          </a:xfrm>
        </p:spPr>
        <p:txBody>
          <a:bodyPr>
            <a:normAutofit lnSpcReduction="10000"/>
          </a:bodyPr>
          <a:lstStyle/>
          <a:p>
            <a:pPr marL="320040" indent="-320040" eaLnBrk="1" fontAlgn="auto" hangingPunct="1">
              <a:spcAft>
                <a:spcPts val="0"/>
              </a:spcAft>
              <a:buFont typeface="Wingdings"/>
              <a:buChar char=""/>
              <a:defRPr/>
            </a:pPr>
            <a:r>
              <a:rPr lang="en-US" b="1" dirty="0" smtClean="0">
                <a:solidFill>
                  <a:srgbClr val="C00000"/>
                </a:solidFill>
              </a:rPr>
              <a:t>MATH</a:t>
            </a:r>
          </a:p>
          <a:p>
            <a:pPr marL="320040" indent="-320040" eaLnBrk="1" fontAlgn="auto" hangingPunct="1">
              <a:spcAft>
                <a:spcPts val="0"/>
              </a:spcAft>
              <a:buFontTx/>
              <a:buNone/>
              <a:defRPr/>
            </a:pPr>
            <a:endParaRPr lang="en-US" sz="800" b="1" dirty="0" smtClean="0">
              <a:solidFill>
                <a:srgbClr val="C00000"/>
              </a:solidFill>
            </a:endParaRPr>
          </a:p>
          <a:p>
            <a:pPr marL="320040" indent="-320040" eaLnBrk="1" fontAlgn="auto" hangingPunct="1">
              <a:spcAft>
                <a:spcPts val="0"/>
              </a:spcAft>
              <a:buFont typeface="Wingdings"/>
              <a:buChar char=""/>
              <a:defRPr/>
            </a:pPr>
            <a:r>
              <a:rPr lang="en-US" b="1" dirty="0" smtClean="0">
                <a:solidFill>
                  <a:srgbClr val="C00000"/>
                </a:solidFill>
              </a:rPr>
              <a:t>Decimals</a:t>
            </a:r>
          </a:p>
          <a:p>
            <a:pPr marL="320040" indent="-320040" eaLnBrk="1" fontAlgn="auto" hangingPunct="1">
              <a:spcAft>
                <a:spcPts val="0"/>
              </a:spcAft>
              <a:buFont typeface="Wingdings"/>
              <a:buChar char=""/>
              <a:defRPr/>
            </a:pPr>
            <a:endParaRPr lang="en-US" sz="800" b="1" dirty="0" smtClean="0">
              <a:solidFill>
                <a:srgbClr val="C00000"/>
              </a:solidFill>
            </a:endParaRPr>
          </a:p>
          <a:p>
            <a:pPr marL="320040" indent="-320040" eaLnBrk="1" fontAlgn="auto" hangingPunct="1">
              <a:spcAft>
                <a:spcPts val="0"/>
              </a:spcAft>
              <a:buFont typeface="Wingdings"/>
              <a:buChar char=""/>
              <a:defRPr/>
            </a:pPr>
            <a:r>
              <a:rPr lang="en-US" b="1" dirty="0" smtClean="0">
                <a:solidFill>
                  <a:srgbClr val="C00000"/>
                </a:solidFill>
              </a:rPr>
              <a:t>Page 152 in the book</a:t>
            </a:r>
          </a:p>
          <a:p>
            <a:pPr marL="320040" indent="-320040" eaLnBrk="1" fontAlgn="auto" hangingPunct="1">
              <a:spcAft>
                <a:spcPts val="0"/>
              </a:spcAft>
              <a:buFont typeface="Wingdings"/>
              <a:buChar char=""/>
              <a:defRPr/>
            </a:pPr>
            <a:endParaRPr lang="en-US" sz="800" b="1" dirty="0" smtClean="0">
              <a:solidFill>
                <a:srgbClr val="C00000"/>
              </a:solidFill>
            </a:endParaRPr>
          </a:p>
          <a:p>
            <a:pPr marL="320040" indent="-320040" eaLnBrk="1" fontAlgn="auto" hangingPunct="1">
              <a:spcAft>
                <a:spcPts val="0"/>
              </a:spcAft>
              <a:buFont typeface="Wingdings"/>
              <a:buChar char=""/>
              <a:defRPr/>
            </a:pPr>
            <a:r>
              <a:rPr lang="en-US" b="1" dirty="0" smtClean="0">
                <a:solidFill>
                  <a:srgbClr val="C00000"/>
                </a:solidFill>
              </a:rPr>
              <a:t>Going on a decimal hunt</a:t>
            </a:r>
          </a:p>
          <a:p>
            <a:pPr marL="320040" indent="-320040" eaLnBrk="1" fontAlgn="auto" hangingPunct="1">
              <a:spcAft>
                <a:spcPts val="0"/>
              </a:spcAft>
              <a:buFont typeface="Wingdings"/>
              <a:buChar char=""/>
              <a:defRPr/>
            </a:pPr>
            <a:endParaRPr lang="en-US" sz="800" b="1" dirty="0" smtClean="0">
              <a:solidFill>
                <a:srgbClr val="C00000"/>
              </a:solidFill>
            </a:endParaRPr>
          </a:p>
          <a:p>
            <a:pPr marL="320040" indent="-320040" eaLnBrk="1" fontAlgn="auto" hangingPunct="1">
              <a:spcAft>
                <a:spcPts val="0"/>
              </a:spcAft>
              <a:buFont typeface="Wingdings"/>
              <a:buChar char=""/>
              <a:defRPr/>
            </a:pPr>
            <a:r>
              <a:rPr lang="en-US" b="1" dirty="0" smtClean="0">
                <a:solidFill>
                  <a:srgbClr val="C00000"/>
                </a:solidFill>
              </a:rPr>
              <a:t>Read decimals and put them in order</a:t>
            </a:r>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None/>
              <a:defRPr/>
            </a:pPr>
            <a:endParaRPr lang="en-US" dirty="0" smtClean="0"/>
          </a:p>
          <a:p>
            <a:pPr marL="320040" indent="-320040" eaLnBrk="1" fontAlgn="auto" hangingPunct="1">
              <a:spcAft>
                <a:spcPts val="0"/>
              </a:spcAft>
              <a:buFont typeface="Wingdings"/>
              <a:buChar char=""/>
              <a:defRPr/>
            </a:pPr>
            <a:r>
              <a:rPr lang="en-US" b="1" dirty="0" smtClean="0">
                <a:solidFill>
                  <a:srgbClr val="7030A0"/>
                </a:solidFill>
              </a:rPr>
              <a:t>I can read decimals and put them in order. This means I can use the correct place value names and show the order of decimals based on their value. </a:t>
            </a:r>
          </a:p>
        </p:txBody>
      </p:sp>
      <p:sp>
        <p:nvSpPr>
          <p:cNvPr id="6" name="Cloud Callout 5"/>
          <p:cNvSpPr/>
          <p:nvPr/>
        </p:nvSpPr>
        <p:spPr>
          <a:xfrm>
            <a:off x="2286000" y="533400"/>
            <a:ext cx="2590800" cy="990600"/>
          </a:xfrm>
          <a:prstGeom prst="cloudCallout">
            <a:avLst>
              <a:gd name="adj1" fmla="val -74404"/>
              <a:gd name="adj2" fmla="val 541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Cloud Callout 6"/>
          <p:cNvSpPr/>
          <p:nvPr/>
        </p:nvSpPr>
        <p:spPr>
          <a:xfrm>
            <a:off x="4724400" y="838200"/>
            <a:ext cx="2590800" cy="990600"/>
          </a:xfrm>
          <a:prstGeom prst="cloudCallout">
            <a:avLst>
              <a:gd name="adj1" fmla="val -147336"/>
              <a:gd name="adj2" fmla="val 6181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Cloud Callout 7"/>
          <p:cNvSpPr/>
          <p:nvPr/>
        </p:nvSpPr>
        <p:spPr>
          <a:xfrm>
            <a:off x="4953000" y="1828800"/>
            <a:ext cx="2667000" cy="990600"/>
          </a:xfrm>
          <a:prstGeom prst="cloudCallout">
            <a:avLst>
              <a:gd name="adj1" fmla="val -93228"/>
              <a:gd name="adj2" fmla="val 9894"/>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Cloud Callout 8"/>
          <p:cNvSpPr/>
          <p:nvPr/>
        </p:nvSpPr>
        <p:spPr>
          <a:xfrm>
            <a:off x="6019800" y="2667000"/>
            <a:ext cx="2514600" cy="990600"/>
          </a:xfrm>
          <a:prstGeom prst="cloudCallout">
            <a:avLst>
              <a:gd name="adj1" fmla="val -114916"/>
              <a:gd name="adj2" fmla="val -1758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Cloud Callout 9"/>
          <p:cNvSpPr/>
          <p:nvPr/>
        </p:nvSpPr>
        <p:spPr>
          <a:xfrm>
            <a:off x="4343400" y="5562600"/>
            <a:ext cx="3581400" cy="1066800"/>
          </a:xfrm>
          <a:prstGeom prst="cloudCallout">
            <a:avLst>
              <a:gd name="adj1" fmla="val -95917"/>
              <a:gd name="adj2" fmla="val -547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953" name="TextBox 10"/>
          <p:cNvSpPr txBox="1">
            <a:spLocks noChangeArrowheads="1"/>
          </p:cNvSpPr>
          <p:nvPr/>
        </p:nvSpPr>
        <p:spPr bwMode="auto">
          <a:xfrm>
            <a:off x="2819400" y="762000"/>
            <a:ext cx="1524000" cy="523875"/>
          </a:xfrm>
          <a:prstGeom prst="rect">
            <a:avLst/>
          </a:prstGeom>
          <a:noFill/>
          <a:ln w="9525">
            <a:noFill/>
            <a:miter lim="800000"/>
            <a:headEnd/>
            <a:tailEnd/>
          </a:ln>
        </p:spPr>
        <p:txBody>
          <a:bodyPr>
            <a:spAutoFit/>
          </a:bodyPr>
          <a:lstStyle/>
          <a:p>
            <a:r>
              <a:rPr lang="en-US" sz="2800" b="1" dirty="0">
                <a:solidFill>
                  <a:schemeClr val="bg1"/>
                </a:solidFill>
              </a:rPr>
              <a:t>Subject</a:t>
            </a:r>
          </a:p>
        </p:txBody>
      </p:sp>
      <p:sp>
        <p:nvSpPr>
          <p:cNvPr id="82954" name="TextBox 11"/>
          <p:cNvSpPr txBox="1">
            <a:spLocks noChangeArrowheads="1"/>
          </p:cNvSpPr>
          <p:nvPr/>
        </p:nvSpPr>
        <p:spPr bwMode="auto">
          <a:xfrm>
            <a:off x="5181600" y="1066800"/>
            <a:ext cx="1524000" cy="523875"/>
          </a:xfrm>
          <a:prstGeom prst="rect">
            <a:avLst/>
          </a:prstGeom>
          <a:noFill/>
          <a:ln w="9525">
            <a:noFill/>
            <a:miter lim="800000"/>
            <a:headEnd/>
            <a:tailEnd/>
          </a:ln>
        </p:spPr>
        <p:txBody>
          <a:bodyPr>
            <a:spAutoFit/>
          </a:bodyPr>
          <a:lstStyle/>
          <a:p>
            <a:pPr algn="ctr"/>
            <a:r>
              <a:rPr lang="en-US" sz="2800" b="1" dirty="0">
                <a:solidFill>
                  <a:schemeClr val="bg1"/>
                </a:solidFill>
              </a:rPr>
              <a:t>Topic</a:t>
            </a:r>
          </a:p>
        </p:txBody>
      </p:sp>
      <p:sp>
        <p:nvSpPr>
          <p:cNvPr id="82955" name="TextBox 12"/>
          <p:cNvSpPr txBox="1">
            <a:spLocks noChangeArrowheads="1"/>
          </p:cNvSpPr>
          <p:nvPr/>
        </p:nvSpPr>
        <p:spPr bwMode="auto">
          <a:xfrm>
            <a:off x="5181600" y="1981200"/>
            <a:ext cx="2438400" cy="523875"/>
          </a:xfrm>
          <a:prstGeom prst="rect">
            <a:avLst/>
          </a:prstGeom>
          <a:noFill/>
          <a:ln w="9525">
            <a:noFill/>
            <a:miter lim="800000"/>
            <a:headEnd/>
            <a:tailEnd/>
          </a:ln>
        </p:spPr>
        <p:txBody>
          <a:bodyPr>
            <a:spAutoFit/>
          </a:bodyPr>
          <a:lstStyle/>
          <a:p>
            <a:r>
              <a:rPr lang="en-US" sz="2800" b="1">
                <a:solidFill>
                  <a:schemeClr val="bg1"/>
                </a:solidFill>
              </a:rPr>
              <a:t>Assignment</a:t>
            </a:r>
          </a:p>
        </p:txBody>
      </p:sp>
      <p:sp>
        <p:nvSpPr>
          <p:cNvPr id="82956" name="TextBox 13"/>
          <p:cNvSpPr txBox="1">
            <a:spLocks noChangeArrowheads="1"/>
          </p:cNvSpPr>
          <p:nvPr/>
        </p:nvSpPr>
        <p:spPr bwMode="auto">
          <a:xfrm>
            <a:off x="6553200" y="2819400"/>
            <a:ext cx="1524000" cy="523875"/>
          </a:xfrm>
          <a:prstGeom prst="rect">
            <a:avLst/>
          </a:prstGeom>
          <a:noFill/>
          <a:ln w="9525">
            <a:noFill/>
            <a:miter lim="800000"/>
            <a:headEnd/>
            <a:tailEnd/>
          </a:ln>
        </p:spPr>
        <p:txBody>
          <a:bodyPr>
            <a:spAutoFit/>
          </a:bodyPr>
          <a:lstStyle/>
          <a:p>
            <a:r>
              <a:rPr lang="en-US" sz="2800" b="1">
                <a:solidFill>
                  <a:schemeClr val="bg1"/>
                </a:solidFill>
              </a:rPr>
              <a:t>Activity</a:t>
            </a:r>
          </a:p>
        </p:txBody>
      </p:sp>
      <p:sp>
        <p:nvSpPr>
          <p:cNvPr id="82957" name="TextBox 14"/>
          <p:cNvSpPr txBox="1">
            <a:spLocks noChangeArrowheads="1"/>
          </p:cNvSpPr>
          <p:nvPr/>
        </p:nvSpPr>
        <p:spPr bwMode="auto">
          <a:xfrm>
            <a:off x="7010400" y="3657600"/>
            <a:ext cx="1828800" cy="954088"/>
          </a:xfrm>
          <a:prstGeom prst="rect">
            <a:avLst/>
          </a:prstGeom>
          <a:noFill/>
          <a:ln w="9525">
            <a:noFill/>
            <a:miter lim="800000"/>
            <a:headEnd/>
            <a:tailEnd/>
          </a:ln>
        </p:spPr>
        <p:txBody>
          <a:bodyPr>
            <a:spAutoFit/>
          </a:bodyPr>
          <a:lstStyle/>
          <a:p>
            <a:pPr algn="ctr"/>
            <a:r>
              <a:rPr lang="en-US" sz="2800" b="1">
                <a:solidFill>
                  <a:schemeClr val="bg1"/>
                </a:solidFill>
              </a:rPr>
              <a:t>Learning Target</a:t>
            </a:r>
          </a:p>
        </p:txBody>
      </p:sp>
      <p:sp>
        <p:nvSpPr>
          <p:cNvPr id="26638" name="Slide Number Placeholder 2"/>
          <p:cNvSpPr>
            <a:spLocks noGrp="1"/>
          </p:cNvSpPr>
          <p:nvPr>
            <p:ph type="sldNum" sz="quarter" idx="12"/>
          </p:nvPr>
        </p:nvSpPr>
        <p:spPr>
          <a:xfrm>
            <a:off x="8305800" y="6248400"/>
            <a:ext cx="609600" cy="441325"/>
          </a:xfrm>
        </p:spPr>
        <p:txBody>
          <a:bodyPr>
            <a:normAutofit fontScale="92500" lnSpcReduction="20000"/>
          </a:bodyPr>
          <a:lstStyle/>
          <a:p>
            <a:pPr>
              <a:defRPr/>
            </a:pPr>
            <a:fld id="{82CDAE63-D87B-4797-93D3-201F7C715B1C}" type="slidenum">
              <a:rPr lang="en-US" sz="2800">
                <a:solidFill>
                  <a:schemeClr val="tx1"/>
                </a:solidFill>
              </a:rPr>
              <a:pPr>
                <a:defRPr/>
              </a:pPr>
              <a:t>13</a:t>
            </a:fld>
            <a:endParaRPr lang="en-US" sz="2800">
              <a:solidFill>
                <a:schemeClr val="tx1"/>
              </a:solidFill>
            </a:endParaRPr>
          </a:p>
        </p:txBody>
      </p:sp>
      <p:sp>
        <p:nvSpPr>
          <p:cNvPr id="15" name="Cloud Callout 14"/>
          <p:cNvSpPr/>
          <p:nvPr/>
        </p:nvSpPr>
        <p:spPr>
          <a:xfrm>
            <a:off x="6629400" y="3581400"/>
            <a:ext cx="2514600" cy="990600"/>
          </a:xfrm>
          <a:prstGeom prst="cloudCallout">
            <a:avLst>
              <a:gd name="adj1" fmla="val -87069"/>
              <a:gd name="adj2" fmla="val -43162"/>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4"/>
          <p:cNvSpPr txBox="1">
            <a:spLocks noChangeArrowheads="1"/>
          </p:cNvSpPr>
          <p:nvPr/>
        </p:nvSpPr>
        <p:spPr bwMode="auto">
          <a:xfrm>
            <a:off x="7010400" y="3581400"/>
            <a:ext cx="1828800" cy="954088"/>
          </a:xfrm>
          <a:prstGeom prst="rect">
            <a:avLst/>
          </a:prstGeom>
          <a:noFill/>
          <a:ln w="9525">
            <a:noFill/>
            <a:miter lim="800000"/>
            <a:headEnd/>
            <a:tailEnd/>
          </a:ln>
        </p:spPr>
        <p:txBody>
          <a:bodyPr>
            <a:spAutoFit/>
          </a:bodyPr>
          <a:lstStyle/>
          <a:p>
            <a:pPr algn="ctr"/>
            <a:r>
              <a:rPr lang="en-US" sz="2800" b="1" dirty="0">
                <a:solidFill>
                  <a:schemeClr val="bg1"/>
                </a:solidFill>
              </a:rPr>
              <a:t>Learning Target</a:t>
            </a:r>
          </a:p>
        </p:txBody>
      </p:sp>
      <p:sp>
        <p:nvSpPr>
          <p:cNvPr id="17" name="TextBox 14"/>
          <p:cNvSpPr txBox="1">
            <a:spLocks noChangeArrowheads="1"/>
          </p:cNvSpPr>
          <p:nvPr/>
        </p:nvSpPr>
        <p:spPr bwMode="auto">
          <a:xfrm>
            <a:off x="4724400" y="5675313"/>
            <a:ext cx="2971800" cy="708025"/>
          </a:xfrm>
          <a:prstGeom prst="rect">
            <a:avLst/>
          </a:prstGeom>
          <a:noFill/>
          <a:ln w="9525">
            <a:noFill/>
            <a:miter lim="800000"/>
            <a:headEnd/>
            <a:tailEnd/>
          </a:ln>
        </p:spPr>
        <p:txBody>
          <a:bodyPr>
            <a:spAutoFit/>
          </a:bodyPr>
          <a:lstStyle/>
          <a:p>
            <a:pPr algn="ctr"/>
            <a:r>
              <a:rPr lang="en-US" sz="2000" b="1">
                <a:solidFill>
                  <a:srgbClr val="FFFF00"/>
                </a:solidFill>
              </a:rPr>
              <a:t>Learning Target</a:t>
            </a:r>
          </a:p>
          <a:p>
            <a:pPr algn="ctr"/>
            <a:r>
              <a:rPr lang="en-US" sz="2000" b="1">
                <a:solidFill>
                  <a:srgbClr val="FFFF00"/>
                </a:solidFill>
              </a:rPr>
              <a:t>With success criteria</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953"/>
                                        </p:tgtEl>
                                        <p:attrNameLst>
                                          <p:attrName>style.visibility</p:attrName>
                                        </p:attrNameLst>
                                      </p:cBhvr>
                                      <p:to>
                                        <p:strVal val="visible"/>
                                      </p:to>
                                    </p:set>
                                    <p:anim calcmode="lin" valueType="num">
                                      <p:cBhvr additive="base">
                                        <p:cTn id="7" dur="500" fill="hold"/>
                                        <p:tgtEl>
                                          <p:spTgt spid="82953"/>
                                        </p:tgtEl>
                                        <p:attrNameLst>
                                          <p:attrName>ppt_x</p:attrName>
                                        </p:attrNameLst>
                                      </p:cBhvr>
                                      <p:tavLst>
                                        <p:tav tm="0">
                                          <p:val>
                                            <p:strVal val="#ppt_x"/>
                                          </p:val>
                                        </p:tav>
                                        <p:tav tm="100000">
                                          <p:val>
                                            <p:strVal val="#ppt_x"/>
                                          </p:val>
                                        </p:tav>
                                      </p:tavLst>
                                    </p:anim>
                                    <p:anim calcmode="lin" valueType="num">
                                      <p:cBhvr additive="base">
                                        <p:cTn id="8" dur="500" fill="hold"/>
                                        <p:tgtEl>
                                          <p:spTgt spid="829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2954"/>
                                        </p:tgtEl>
                                        <p:attrNameLst>
                                          <p:attrName>style.visibility</p:attrName>
                                        </p:attrNameLst>
                                      </p:cBhvr>
                                      <p:to>
                                        <p:strVal val="visible"/>
                                      </p:to>
                                    </p:set>
                                    <p:anim calcmode="lin" valueType="num">
                                      <p:cBhvr additive="base">
                                        <p:cTn id="15" dur="500" fill="hold"/>
                                        <p:tgtEl>
                                          <p:spTgt spid="82954"/>
                                        </p:tgtEl>
                                        <p:attrNameLst>
                                          <p:attrName>ppt_x</p:attrName>
                                        </p:attrNameLst>
                                      </p:cBhvr>
                                      <p:tavLst>
                                        <p:tav tm="0">
                                          <p:val>
                                            <p:strVal val="#ppt_x"/>
                                          </p:val>
                                        </p:tav>
                                        <p:tav tm="100000">
                                          <p:val>
                                            <p:strVal val="#ppt_x"/>
                                          </p:val>
                                        </p:tav>
                                      </p:tavLst>
                                    </p:anim>
                                    <p:anim calcmode="lin" valueType="num">
                                      <p:cBhvr additive="base">
                                        <p:cTn id="16" dur="500" fill="hold"/>
                                        <p:tgtEl>
                                          <p:spTgt spid="8295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2955"/>
                                        </p:tgtEl>
                                        <p:attrNameLst>
                                          <p:attrName>style.visibility</p:attrName>
                                        </p:attrNameLst>
                                      </p:cBhvr>
                                      <p:to>
                                        <p:strVal val="visible"/>
                                      </p:to>
                                    </p:set>
                                    <p:anim calcmode="lin" valueType="num">
                                      <p:cBhvr additive="base">
                                        <p:cTn id="25" dur="500" fill="hold"/>
                                        <p:tgtEl>
                                          <p:spTgt spid="82955"/>
                                        </p:tgtEl>
                                        <p:attrNameLst>
                                          <p:attrName>ppt_x</p:attrName>
                                        </p:attrNameLst>
                                      </p:cBhvr>
                                      <p:tavLst>
                                        <p:tav tm="0">
                                          <p:val>
                                            <p:strVal val="#ppt_x"/>
                                          </p:val>
                                        </p:tav>
                                        <p:tav tm="100000">
                                          <p:val>
                                            <p:strVal val="#ppt_x"/>
                                          </p:val>
                                        </p:tav>
                                      </p:tavLst>
                                    </p:anim>
                                    <p:anim calcmode="lin" valueType="num">
                                      <p:cBhvr additive="base">
                                        <p:cTn id="26" dur="500" fill="hold"/>
                                        <p:tgtEl>
                                          <p:spTgt spid="8295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2956"/>
                                        </p:tgtEl>
                                        <p:attrNameLst>
                                          <p:attrName>style.visibility</p:attrName>
                                        </p:attrNameLst>
                                      </p:cBhvr>
                                      <p:to>
                                        <p:strVal val="visible"/>
                                      </p:to>
                                    </p:set>
                                    <p:anim calcmode="lin" valueType="num">
                                      <p:cBhvr additive="base">
                                        <p:cTn id="37" dur="500" fill="hold"/>
                                        <p:tgtEl>
                                          <p:spTgt spid="82956"/>
                                        </p:tgtEl>
                                        <p:attrNameLst>
                                          <p:attrName>ppt_x</p:attrName>
                                        </p:attrNameLst>
                                      </p:cBhvr>
                                      <p:tavLst>
                                        <p:tav tm="0">
                                          <p:val>
                                            <p:strVal val="#ppt_x"/>
                                          </p:val>
                                        </p:tav>
                                        <p:tav tm="100000">
                                          <p:val>
                                            <p:strVal val="#ppt_x"/>
                                          </p:val>
                                        </p:tav>
                                      </p:tavLst>
                                    </p:anim>
                                    <p:anim calcmode="lin" valueType="num">
                                      <p:cBhvr additive="base">
                                        <p:cTn id="38" dur="500" fill="hold"/>
                                        <p:tgtEl>
                                          <p:spTgt spid="8295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2957"/>
                                        </p:tgtEl>
                                        <p:attrNameLst>
                                          <p:attrName>style.visibility</p:attrName>
                                        </p:attrNameLst>
                                      </p:cBhvr>
                                      <p:to>
                                        <p:strVal val="visible"/>
                                      </p:to>
                                    </p:set>
                                    <p:anim calcmode="lin" valueType="num">
                                      <p:cBhvr additive="base">
                                        <p:cTn id="43" dur="500" fill="hold"/>
                                        <p:tgtEl>
                                          <p:spTgt spid="82957"/>
                                        </p:tgtEl>
                                        <p:attrNameLst>
                                          <p:attrName>ppt_x</p:attrName>
                                        </p:attrNameLst>
                                      </p:cBhvr>
                                      <p:tavLst>
                                        <p:tav tm="0">
                                          <p:val>
                                            <p:strVal val="#ppt_x"/>
                                          </p:val>
                                        </p:tav>
                                        <p:tav tm="100000">
                                          <p:val>
                                            <p:strVal val="#ppt_x"/>
                                          </p:val>
                                        </p:tav>
                                      </p:tavLst>
                                    </p:anim>
                                    <p:anim calcmode="lin" valueType="num">
                                      <p:cBhvr additive="base">
                                        <p:cTn id="44" dur="500" fill="hold"/>
                                        <p:tgtEl>
                                          <p:spTgt spid="8295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2947">
                                            <p:txEl>
                                              <p:pRg st="11" end="11"/>
                                            </p:txEl>
                                          </p:spTgt>
                                        </p:tgtEl>
                                        <p:attrNameLst>
                                          <p:attrName>style.visibility</p:attrName>
                                        </p:attrNameLst>
                                      </p:cBhvr>
                                      <p:to>
                                        <p:strVal val="visible"/>
                                      </p:to>
                                    </p:set>
                                    <p:anim calcmode="lin" valueType="num">
                                      <p:cBhvr additive="base">
                                        <p:cTn id="57" dur="500" fill="hold"/>
                                        <p:tgtEl>
                                          <p:spTgt spid="82947">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2947">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ppt_x"/>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82953" grpId="0"/>
      <p:bldP spid="82954" grpId="0"/>
      <p:bldP spid="82955" grpId="0"/>
      <p:bldP spid="82956" grpId="0"/>
      <p:bldP spid="82957" grpId="0"/>
      <p:bldP spid="15"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1905000" y="1752600"/>
            <a:ext cx="7086600" cy="4678363"/>
          </a:xfrm>
        </p:spPr>
        <p:txBody>
          <a:bodyPr>
            <a:normAutofit/>
          </a:bodyPr>
          <a:lstStyle/>
          <a:p>
            <a:pPr marL="320040" indent="-320040" algn="ctr" eaLnBrk="1" fontAlgn="auto" hangingPunct="1">
              <a:spcAft>
                <a:spcPts val="0"/>
              </a:spcAft>
              <a:buFontTx/>
              <a:buNone/>
              <a:defRPr/>
            </a:pPr>
            <a:r>
              <a:rPr lang="en-US" sz="4800" dirty="0" smtClean="0">
                <a:hlinkClick r:id="rId3"/>
              </a:rPr>
              <a:t>What are your teacher leaders being asked to think about?</a:t>
            </a:r>
            <a:endParaRPr lang="en-US" sz="4800" dirty="0" smtClean="0"/>
          </a:p>
          <a:p>
            <a:pPr marL="320040" indent="-320040" eaLnBrk="1" fontAlgn="auto" hangingPunct="1">
              <a:spcAft>
                <a:spcPts val="0"/>
              </a:spcAft>
              <a:buFont typeface="Wingdings"/>
              <a:buChar char=""/>
              <a:defRPr/>
            </a:pPr>
            <a:endParaRPr lang="en-US" dirty="0" smtClean="0"/>
          </a:p>
        </p:txBody>
      </p:sp>
      <p:pic>
        <p:nvPicPr>
          <p:cNvPr id="36867" name="Picture 3" descr="flaming man.jpg"/>
          <p:cNvPicPr>
            <a:picLocks noChangeAspect="1"/>
          </p:cNvPicPr>
          <p:nvPr/>
        </p:nvPicPr>
        <p:blipFill>
          <a:blip r:embed="rId4" cstate="print"/>
          <a:srcRect/>
          <a:stretch>
            <a:fillRect/>
          </a:stretch>
        </p:blipFill>
        <p:spPr bwMode="auto">
          <a:xfrm>
            <a:off x="7391400" y="3581400"/>
            <a:ext cx="1371600" cy="2479819"/>
          </a:xfrm>
          <a:prstGeom prst="rect">
            <a:avLst/>
          </a:prstGeom>
          <a:noFill/>
          <a:ln w="9525">
            <a:noFill/>
            <a:miter lim="800000"/>
            <a:headEnd/>
            <a:tailEnd/>
          </a:ln>
        </p:spPr>
      </p:pic>
      <p:pic>
        <p:nvPicPr>
          <p:cNvPr id="36868" name="Picture 2" descr="C:\Documents and Settings\dwaggon\Local Settings\Temporary Internet Files\Content.IE5\X3QBVAIB\MP900438774[1].jpg"/>
          <p:cNvPicPr>
            <a:picLocks noChangeAspect="1" noChangeArrowheads="1"/>
          </p:cNvPicPr>
          <p:nvPr/>
        </p:nvPicPr>
        <p:blipFill>
          <a:blip r:embed="rId5" cstate="print"/>
          <a:srcRect/>
          <a:stretch>
            <a:fillRect/>
          </a:stretch>
        </p:blipFill>
        <p:spPr bwMode="auto">
          <a:xfrm>
            <a:off x="1600200" y="182563"/>
            <a:ext cx="6553200" cy="1036637"/>
          </a:xfrm>
          <a:prstGeom prst="rect">
            <a:avLst/>
          </a:prstGeom>
          <a:noFill/>
          <a:ln w="9525">
            <a:noFill/>
            <a:miter lim="800000"/>
            <a:headEnd/>
            <a:tailEnd/>
          </a:ln>
        </p:spPr>
      </p:pic>
      <p:sp>
        <p:nvSpPr>
          <p:cNvPr id="6" name="Title 1"/>
          <p:cNvSpPr txBox="1">
            <a:spLocks/>
          </p:cNvSpPr>
          <p:nvPr/>
        </p:nvSpPr>
        <p:spPr bwMode="auto">
          <a:xfrm>
            <a:off x="1066800" y="304800"/>
            <a:ext cx="7696200" cy="868363"/>
          </a:xfrm>
          <a:prstGeom prst="rect">
            <a:avLst/>
          </a:prstGeom>
          <a:noFill/>
          <a:ln w="9525">
            <a:noFill/>
            <a:miter lim="800000"/>
            <a:headEnd/>
            <a:tailEnd/>
          </a:ln>
        </p:spPr>
        <p:txBody>
          <a:bodyPr anchor="ctr"/>
          <a:lstStyle/>
          <a:p>
            <a:pPr algn="ctr" eaLnBrk="0" hangingPunct="0">
              <a:defRPr/>
            </a:pPr>
            <a:r>
              <a:rPr lang="en-US" sz="5400" b="1" i="1" kern="0" dirty="0">
                <a:solidFill>
                  <a:schemeClr val="accent5">
                    <a:lumMod val="20000"/>
                    <a:lumOff val="80000"/>
                  </a:schemeClr>
                </a:solidFill>
                <a:latin typeface="+mj-lt"/>
                <a:ea typeface="+mj-ea"/>
                <a:cs typeface="+mj-cs"/>
              </a:rPr>
              <a:t>Burning Questions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2"/>
          <p:cNvSpPr>
            <a:spLocks noGrp="1"/>
          </p:cNvSpPr>
          <p:nvPr>
            <p:ph type="subTitle" idx="1"/>
          </p:nvPr>
        </p:nvSpPr>
        <p:spPr>
          <a:xfrm>
            <a:off x="1676400" y="381000"/>
            <a:ext cx="7467600" cy="4419600"/>
          </a:xfrm>
        </p:spPr>
        <p:txBody>
          <a:bodyPr/>
          <a:lstStyle/>
          <a:p>
            <a:pPr algn="ctr"/>
            <a:r>
              <a:rPr lang="en-US" sz="3600" dirty="0" smtClean="0"/>
              <a:t>Criteria for reviewing deconstructed standards</a:t>
            </a:r>
            <a:endParaRPr lang="en-US" sz="2400" dirty="0" smtClean="0"/>
          </a:p>
          <a:p>
            <a:pPr lvl="1">
              <a:buFont typeface="Arial" pitchFamily="34" charset="0"/>
              <a:buChar char="•"/>
            </a:pPr>
            <a:r>
              <a:rPr lang="en-US" dirty="0" smtClean="0">
                <a:solidFill>
                  <a:srgbClr val="002060"/>
                </a:solidFill>
                <a:latin typeface="Arial" pitchFamily="34" charset="0"/>
              </a:rPr>
              <a:t>Are the targets clear as written?</a:t>
            </a:r>
            <a:endParaRPr lang="en-US" sz="2000" dirty="0" smtClean="0">
              <a:solidFill>
                <a:srgbClr val="002060"/>
              </a:solidFill>
              <a:latin typeface="Arial" pitchFamily="34" charset="0"/>
            </a:endParaRPr>
          </a:p>
          <a:p>
            <a:pPr lvl="1">
              <a:buFont typeface="Arial" pitchFamily="34" charset="0"/>
              <a:buChar char="•"/>
            </a:pPr>
            <a:r>
              <a:rPr lang="en-US" dirty="0" smtClean="0">
                <a:solidFill>
                  <a:srgbClr val="002060"/>
                </a:solidFill>
                <a:latin typeface="Arial" pitchFamily="34" charset="0"/>
              </a:rPr>
              <a:t>Do the targets collectively reach the intent of the standard?</a:t>
            </a:r>
            <a:endParaRPr lang="en-US" sz="2000" dirty="0" smtClean="0">
              <a:solidFill>
                <a:srgbClr val="002060"/>
              </a:solidFill>
              <a:latin typeface="Arial" pitchFamily="34" charset="0"/>
            </a:endParaRPr>
          </a:p>
          <a:p>
            <a:pPr lvl="1">
              <a:buFont typeface="Arial" pitchFamily="34" charset="0"/>
              <a:buChar char="•"/>
            </a:pPr>
            <a:r>
              <a:rPr lang="en-US" dirty="0" smtClean="0">
                <a:solidFill>
                  <a:srgbClr val="002060"/>
                </a:solidFill>
                <a:latin typeface="Arial" pitchFamily="34" charset="0"/>
              </a:rPr>
              <a:t>Are the targets categorized correctly? (Knowledge, Reasoning, Performance, Product)</a:t>
            </a:r>
          </a:p>
          <a:p>
            <a:pPr lvl="1"/>
            <a:r>
              <a:rPr lang="en-US" b="1" dirty="0" smtClean="0">
                <a:latin typeface="Arial" pitchFamily="34" charset="0"/>
              </a:rPr>
              <a:t>Feedback is open to participants, selected groups, and Kentucky educators. </a:t>
            </a:r>
          </a:p>
          <a:p>
            <a:endParaRPr lang="en-US" dirty="0" smtClean="0"/>
          </a:p>
        </p:txBody>
      </p:sp>
      <p:sp>
        <p:nvSpPr>
          <p:cNvPr id="13315" name="Rectangle 3"/>
          <p:cNvSpPr>
            <a:spLocks noChangeArrowheads="1"/>
          </p:cNvSpPr>
          <p:nvPr/>
        </p:nvSpPr>
        <p:spPr bwMode="auto">
          <a:xfrm>
            <a:off x="685800" y="4724400"/>
            <a:ext cx="7620000" cy="1938338"/>
          </a:xfrm>
          <a:prstGeom prst="rect">
            <a:avLst/>
          </a:prstGeom>
          <a:noFill/>
          <a:ln w="9525">
            <a:noFill/>
            <a:miter lim="800000"/>
            <a:headEnd/>
            <a:tailEnd/>
          </a:ln>
        </p:spPr>
        <p:txBody>
          <a:bodyPr>
            <a:spAutoFit/>
          </a:bodyPr>
          <a:lstStyle/>
          <a:p>
            <a:r>
              <a:rPr lang="en-US" sz="2400"/>
              <a:t>Timeline ~ updates weekly </a:t>
            </a:r>
          </a:p>
          <a:p>
            <a:r>
              <a:rPr lang="en-US" sz="2400"/>
              <a:t>Link:</a:t>
            </a:r>
            <a:r>
              <a:rPr lang="en-US" sz="2400">
                <a:hlinkClick r:id="rId2"/>
              </a:rPr>
              <a:t>http://www.education.ky.gov/KDE/Instructional+Resources/Curriculum+Documents+and+Resources/Draft+Set++of+Deconstructed+Kentucky+Core+Academic+Standards.htm</a:t>
            </a:r>
            <a:endParaRPr lang="en-US"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513" y="274638"/>
            <a:ext cx="6316662" cy="792162"/>
          </a:xfrm>
        </p:spPr>
        <p:txBody>
          <a:bodyPr/>
          <a:lstStyle/>
          <a:p>
            <a:r>
              <a:rPr lang="en-US" sz="4000" b="1" dirty="0" smtClean="0"/>
              <a:t>Text Complexity</a:t>
            </a:r>
            <a:endParaRPr lang="en-US" sz="4000" b="1" dirty="0"/>
          </a:p>
        </p:txBody>
      </p:sp>
      <p:sp>
        <p:nvSpPr>
          <p:cNvPr id="3" name="Content Placeholder 2"/>
          <p:cNvSpPr>
            <a:spLocks noGrp="1"/>
          </p:cNvSpPr>
          <p:nvPr>
            <p:ph idx="1"/>
          </p:nvPr>
        </p:nvSpPr>
        <p:spPr>
          <a:xfrm>
            <a:off x="2209800" y="1295400"/>
            <a:ext cx="6810375" cy="4830763"/>
          </a:xfrm>
        </p:spPr>
        <p:txBody>
          <a:bodyPr/>
          <a:lstStyle/>
          <a:p>
            <a:r>
              <a:rPr lang="en-US" sz="2200" b="1" dirty="0" smtClean="0"/>
              <a:t>Qualitative :  </a:t>
            </a:r>
            <a:r>
              <a:rPr lang="en-US" sz="2200" dirty="0" smtClean="0"/>
              <a:t>Levels of meaning, structure, language conventionality and clarity, and knowledge demands</a:t>
            </a:r>
          </a:p>
          <a:p>
            <a:r>
              <a:rPr lang="en-US" sz="2200" b="1" dirty="0" smtClean="0"/>
              <a:t>Quantitative:  </a:t>
            </a:r>
            <a:r>
              <a:rPr lang="en-US" sz="2200" dirty="0" smtClean="0"/>
              <a:t>Readability measures and other scores of text complexity</a:t>
            </a:r>
          </a:p>
          <a:p>
            <a:r>
              <a:rPr lang="en-US" sz="2200" b="1" dirty="0" smtClean="0"/>
              <a:t>Matching reader to text and task: </a:t>
            </a:r>
            <a:r>
              <a:rPr lang="en-US" sz="2200" dirty="0" smtClean="0"/>
              <a:t>Reader variables (such as motivation, knowledge, and experiences) and task variables (such as purpose and the complexity generated by the task assigned and the questions posed)</a:t>
            </a:r>
          </a:p>
          <a:p>
            <a:pPr>
              <a:buFont typeface="Wingdings 2" pitchFamily="18" charset="2"/>
              <a:buNone/>
            </a:pPr>
            <a:endParaRPr lang="en-US" dirty="0" smtClean="0"/>
          </a:p>
          <a:p>
            <a:r>
              <a:rPr lang="en-US" dirty="0" smtClean="0"/>
              <a:t>Appendix A</a:t>
            </a:r>
            <a:endParaRPr lang="en-US" dirty="0"/>
          </a:p>
        </p:txBody>
      </p:sp>
      <p:pic>
        <p:nvPicPr>
          <p:cNvPr id="4" name="Picture 4" descr="C:\Documents and Settings\drains\Desktop\text-complexity-model.jpg"/>
          <p:cNvPicPr>
            <a:picLocks noChangeAspect="1" noChangeArrowheads="1"/>
          </p:cNvPicPr>
          <p:nvPr/>
        </p:nvPicPr>
        <p:blipFill>
          <a:blip r:embed="rId3" cstate="print"/>
          <a:srcRect/>
          <a:stretch>
            <a:fillRect/>
          </a:stretch>
        </p:blipFill>
        <p:spPr bwMode="auto">
          <a:xfrm>
            <a:off x="6781800" y="5257800"/>
            <a:ext cx="204787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Why Does It Matter?</a:t>
            </a:r>
            <a:endParaRPr lang="en-US" sz="4000" b="1" dirty="0"/>
          </a:p>
        </p:txBody>
      </p:sp>
      <p:sp>
        <p:nvSpPr>
          <p:cNvPr id="3" name="Content Placeholder 2"/>
          <p:cNvSpPr>
            <a:spLocks noGrp="1"/>
          </p:cNvSpPr>
          <p:nvPr>
            <p:ph idx="1"/>
          </p:nvPr>
        </p:nvSpPr>
        <p:spPr/>
        <p:txBody>
          <a:bodyPr/>
          <a:lstStyle/>
          <a:p>
            <a:r>
              <a:rPr lang="en-US" dirty="0" smtClean="0"/>
              <a:t>One of the </a:t>
            </a:r>
            <a:r>
              <a:rPr lang="en-US" b="1" dirty="0" smtClean="0"/>
              <a:t>key requirements </a:t>
            </a:r>
            <a:r>
              <a:rPr lang="en-US" dirty="0" smtClean="0"/>
              <a:t>of the </a:t>
            </a:r>
            <a:r>
              <a:rPr lang="en-US" b="1" dirty="0" smtClean="0"/>
              <a:t>Common Core State Standards for Reading </a:t>
            </a:r>
            <a:r>
              <a:rPr lang="en-US" dirty="0" smtClean="0"/>
              <a:t>is that all students must be able to comprehend texts of steadily increasing complexity as they progress through school. By the time they complete the core, students must be able to read and comprehend independently and proficiently the kinds of complex texts commonly found in college and careers. </a:t>
            </a:r>
          </a:p>
          <a:p>
            <a:pPr>
              <a:buFont typeface="Wingdings 2" pitchFamily="18" charset="2"/>
              <a:buNone/>
            </a:pPr>
            <a:r>
              <a:rPr lang="en-US"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513" y="274638"/>
            <a:ext cx="6316662" cy="944562"/>
          </a:xfrm>
        </p:spPr>
        <p:txBody>
          <a:bodyPr/>
          <a:lstStyle/>
          <a:p>
            <a:r>
              <a:rPr lang="en-US" sz="4800" b="1" dirty="0" smtClean="0"/>
              <a:t>Research</a:t>
            </a:r>
            <a:endParaRPr lang="en-US" sz="4800" b="1" dirty="0"/>
          </a:p>
        </p:txBody>
      </p:sp>
      <p:sp>
        <p:nvSpPr>
          <p:cNvPr id="3" name="Content Placeholder 2"/>
          <p:cNvSpPr>
            <a:spLocks noGrp="1"/>
          </p:cNvSpPr>
          <p:nvPr>
            <p:ph idx="1"/>
          </p:nvPr>
        </p:nvSpPr>
        <p:spPr>
          <a:xfrm>
            <a:off x="2286000" y="1447800"/>
            <a:ext cx="6734175" cy="5181600"/>
          </a:xfrm>
        </p:spPr>
        <p:txBody>
          <a:bodyPr/>
          <a:lstStyle/>
          <a:p>
            <a:r>
              <a:rPr lang="en-US" sz="2000" b="1" dirty="0" smtClean="0"/>
              <a:t>Key points  which fueled the need for common standards across the states</a:t>
            </a:r>
            <a:r>
              <a:rPr lang="en-US" sz="2000" dirty="0" smtClean="0"/>
              <a:t>.</a:t>
            </a:r>
          </a:p>
          <a:p>
            <a:pPr>
              <a:buNone/>
            </a:pPr>
            <a:endParaRPr lang="en-US" sz="2000" b="1" dirty="0" smtClean="0"/>
          </a:p>
          <a:p>
            <a:pPr>
              <a:buNone/>
            </a:pPr>
            <a:r>
              <a:rPr lang="en-US" sz="2000" b="1" dirty="0" smtClean="0"/>
              <a:t>	-</a:t>
            </a:r>
            <a:r>
              <a:rPr lang="en-US" sz="2000" dirty="0" smtClean="0"/>
              <a:t>The text complexity of K-12 textbooks has become "easier“  in last 50 yrs.  </a:t>
            </a:r>
          </a:p>
          <a:p>
            <a:pPr>
              <a:buNone/>
            </a:pPr>
            <a:r>
              <a:rPr lang="en-US" sz="2000" dirty="0" smtClean="0"/>
              <a:t>	-The text demands of college and careers have remained consistent or increased over the same time period. </a:t>
            </a:r>
          </a:p>
          <a:p>
            <a:pPr>
              <a:buFont typeface="Wingdings 2" pitchFamily="18" charset="2"/>
              <a:buNone/>
            </a:pPr>
            <a:r>
              <a:rPr lang="en-US" sz="2000" dirty="0" smtClean="0"/>
              <a:t>    	- Current standards, curriculum, and instructional practice have  not done enough to foster independent reading of complex  texts particularly in the case of informational texts. </a:t>
            </a:r>
          </a:p>
          <a:p>
            <a:pPr>
              <a:buFont typeface="Wingdings 2" pitchFamily="18" charset="2"/>
              <a:buNone/>
            </a:pPr>
            <a:endParaRPr lang="en-US" sz="1800" dirty="0" smtClean="0"/>
          </a:p>
          <a:p>
            <a:pPr>
              <a:buNone/>
            </a:pPr>
            <a:r>
              <a:rPr lang="en-US" sz="1800" b="1" dirty="0" smtClean="0"/>
              <a:t>	As a result, there is a significant gap between students' reading abilities and the text demands of their postsecondary pursuits. </a:t>
            </a:r>
          </a:p>
          <a:p>
            <a:endParaRPr lang="en-US"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Findings</a:t>
            </a:r>
            <a:endParaRPr lang="en-US" sz="4800" b="1" dirty="0"/>
          </a:p>
        </p:txBody>
      </p:sp>
      <p:sp>
        <p:nvSpPr>
          <p:cNvPr id="3" name="Content Placeholder 2"/>
          <p:cNvSpPr>
            <a:spLocks noGrp="1"/>
          </p:cNvSpPr>
          <p:nvPr>
            <p:ph idx="1"/>
          </p:nvPr>
        </p:nvSpPr>
        <p:spPr>
          <a:xfrm>
            <a:off x="2286000" y="1600200"/>
            <a:ext cx="6734175" cy="4953000"/>
          </a:xfrm>
        </p:spPr>
        <p:txBody>
          <a:bodyPr/>
          <a:lstStyle/>
          <a:p>
            <a:r>
              <a:rPr lang="en-US" dirty="0" smtClean="0"/>
              <a:t>ACT, Inc., </a:t>
            </a:r>
            <a:r>
              <a:rPr lang="en-US" b="1" dirty="0" smtClean="0"/>
              <a:t>2006</a:t>
            </a:r>
            <a:r>
              <a:rPr lang="en-US" dirty="0" smtClean="0"/>
              <a:t> released a report called </a:t>
            </a:r>
            <a:r>
              <a:rPr lang="en-US" b="1" i="1" dirty="0" smtClean="0"/>
              <a:t>Reading Between the Lines</a:t>
            </a:r>
          </a:p>
          <a:p>
            <a:r>
              <a:rPr lang="en-US" b="1" dirty="0" smtClean="0"/>
              <a:t>Clearest differentiator  </a:t>
            </a:r>
            <a:r>
              <a:rPr lang="en-US" dirty="0" smtClean="0"/>
              <a:t>was students’ </a:t>
            </a:r>
            <a:r>
              <a:rPr lang="en-US" b="1" dirty="0" smtClean="0"/>
              <a:t>ability</a:t>
            </a:r>
            <a:r>
              <a:rPr lang="en-US" dirty="0" smtClean="0"/>
              <a:t> to answer questions associated with </a:t>
            </a:r>
            <a:r>
              <a:rPr lang="en-US" b="1" dirty="0" smtClean="0"/>
              <a:t>complex texts</a:t>
            </a:r>
            <a:r>
              <a:rPr lang="en-US" dirty="0" smtClean="0"/>
              <a:t>.</a:t>
            </a:r>
          </a:p>
          <a:p>
            <a:r>
              <a:rPr lang="en-US" dirty="0" smtClean="0"/>
              <a:t>Findings held for male and female, all racial/ethnic groups, and from families with varying incomes </a:t>
            </a:r>
          </a:p>
          <a:p>
            <a:r>
              <a:rPr lang="en-US" dirty="0" smtClean="0"/>
              <a:t>2008–2009  only </a:t>
            </a:r>
            <a:r>
              <a:rPr lang="en-US" b="1" dirty="0" smtClean="0"/>
              <a:t>53 percent </a:t>
            </a:r>
            <a:r>
              <a:rPr lang="en-US" dirty="0" smtClean="0"/>
              <a:t>of students achieved  reading benchmark score ; increase from 04–05 was not statistically significant.   (ACT2009).</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67200" y="152400"/>
            <a:ext cx="4752975" cy="1143000"/>
          </a:xfrm>
        </p:spPr>
        <p:txBody>
          <a:bodyPr/>
          <a:lstStyle/>
          <a:p>
            <a:r>
              <a:rPr lang="en-US" sz="3600" b="1" dirty="0" smtClean="0"/>
              <a:t>Targets</a:t>
            </a:r>
            <a:endParaRPr lang="en-US" sz="3600" b="1" dirty="0"/>
          </a:p>
        </p:txBody>
      </p:sp>
      <p:pic>
        <p:nvPicPr>
          <p:cNvPr id="6" name="Picture 2" descr="C:\Documents and Settings\kkidwell\Local Settings\Temporary Internet Files\Content.IE5\U11W9Y4N\MC900057156[1].wmf"/>
          <p:cNvPicPr>
            <a:picLocks noChangeAspect="1" noChangeArrowheads="1"/>
          </p:cNvPicPr>
          <p:nvPr/>
        </p:nvPicPr>
        <p:blipFill>
          <a:blip r:embed="rId3" cstate="print"/>
          <a:srcRect/>
          <a:stretch>
            <a:fillRect/>
          </a:stretch>
        </p:blipFill>
        <p:spPr bwMode="auto">
          <a:xfrm>
            <a:off x="8001000" y="381000"/>
            <a:ext cx="858838" cy="838200"/>
          </a:xfrm>
          <a:prstGeom prst="rect">
            <a:avLst/>
          </a:prstGeom>
          <a:noFill/>
          <a:ln w="9525">
            <a:noFill/>
            <a:miter lim="800000"/>
            <a:headEnd/>
            <a:tailEnd/>
          </a:ln>
        </p:spPr>
      </p:pic>
      <p:sp>
        <p:nvSpPr>
          <p:cNvPr id="7" name="Content Placeholder 2"/>
          <p:cNvSpPr txBox="1">
            <a:spLocks/>
          </p:cNvSpPr>
          <p:nvPr/>
        </p:nvSpPr>
        <p:spPr bwMode="auto">
          <a:xfrm>
            <a:off x="2667000" y="1295400"/>
            <a:ext cx="6326187"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 understand what is going on in our content leadership networks.</a:t>
            </a:r>
          </a:p>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 can use the networks’ resources to ensure quality deconstruction. </a:t>
            </a:r>
          </a:p>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 understand the importance of text complexity &amp; the value of math Q-</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taxons</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and how </a:t>
            </a:r>
            <a:r>
              <a:rPr lang="en-US" sz="2400" kern="0" dirty="0" smtClean="0">
                <a:latin typeface="+mn-lt"/>
              </a:rPr>
              <a:t>they</a:t>
            </a:r>
            <a:r>
              <a:rPr kumimoji="0" lang="en-US" sz="2400" b="0" i="0" u="none" strike="noStrike" kern="0" cap="none" spc="0" normalizeH="0" baseline="0" noProof="0" dirty="0" smtClean="0">
                <a:ln>
                  <a:noFill/>
                </a:ln>
                <a:solidFill>
                  <a:schemeClr val="tx1"/>
                </a:solidFill>
                <a:effectLst/>
                <a:uLnTx/>
                <a:uFillTx/>
                <a:latin typeface="+mn-lt"/>
                <a:ea typeface="+mn-ea"/>
                <a:cs typeface="+mn-cs"/>
              </a:rPr>
              <a:t> can impact instruction. </a:t>
            </a:r>
          </a:p>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 understand what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Lexiles</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&amp;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Quantiles</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are and can use the information to plan.</a:t>
            </a:r>
          </a:p>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513" y="274638"/>
            <a:ext cx="6316662" cy="1020762"/>
          </a:xfrm>
        </p:spPr>
        <p:txBody>
          <a:bodyPr/>
          <a:lstStyle/>
          <a:p>
            <a:r>
              <a:rPr lang="en-US" sz="4000" b="1" dirty="0" smtClean="0"/>
              <a:t>Lexiles: </a:t>
            </a:r>
            <a:r>
              <a:rPr lang="en-US" b="1" dirty="0" smtClean="0"/>
              <a:t>What, Why, How</a:t>
            </a:r>
            <a:endParaRPr lang="en-US" b="1" dirty="0"/>
          </a:p>
        </p:txBody>
      </p:sp>
      <p:sp>
        <p:nvSpPr>
          <p:cNvPr id="3" name="Content Placeholder 2"/>
          <p:cNvSpPr>
            <a:spLocks noGrp="1"/>
          </p:cNvSpPr>
          <p:nvPr>
            <p:ph idx="1"/>
          </p:nvPr>
        </p:nvSpPr>
        <p:spPr>
          <a:xfrm>
            <a:off x="2693988" y="1600200"/>
            <a:ext cx="6326187" cy="5257800"/>
          </a:xfrm>
        </p:spPr>
        <p:txBody>
          <a:bodyPr/>
          <a:lstStyle/>
          <a:p>
            <a:r>
              <a:rPr lang="en-US" sz="2000" dirty="0" smtClean="0"/>
              <a:t>The Lexile Framework® for Reading is a scientific approach to measuring text difficulty and reading ability. </a:t>
            </a:r>
          </a:p>
          <a:p>
            <a:r>
              <a:rPr lang="en-US" sz="2000" dirty="0" smtClean="0"/>
              <a:t>A student gets his or her </a:t>
            </a:r>
            <a:r>
              <a:rPr lang="en-US" sz="2000" b="1" dirty="0" smtClean="0"/>
              <a:t>Lexile reader measure </a:t>
            </a:r>
            <a:r>
              <a:rPr lang="en-US" sz="2000" dirty="0" smtClean="0"/>
              <a:t>from a reading test or program. </a:t>
            </a:r>
          </a:p>
          <a:p>
            <a:r>
              <a:rPr lang="en-US" sz="2000" dirty="0" smtClean="0"/>
              <a:t>The idea behind The Lexile Framework : if we know how well a student can read and how hard a specific book is to comprehend, we can predict how well that student will likely understand the book.</a:t>
            </a:r>
          </a:p>
          <a:p>
            <a:endParaRPr lang="en-US" sz="2000" dirty="0" smtClean="0"/>
          </a:p>
          <a:p>
            <a:r>
              <a:rPr lang="en-US" sz="2000" dirty="0" smtClean="0"/>
              <a:t>100,000 Books</a:t>
            </a:r>
          </a:p>
          <a:p>
            <a:pPr>
              <a:buFont typeface="Wingdings 2" pitchFamily="18" charset="2"/>
              <a:buNone/>
            </a:pPr>
            <a:r>
              <a:rPr lang="en-US" sz="2000" dirty="0" smtClean="0"/>
              <a:t>     80 million articles</a:t>
            </a:r>
          </a:p>
          <a:p>
            <a:pPr>
              <a:buFont typeface="Wingdings 2" pitchFamily="18" charset="2"/>
              <a:buNone/>
            </a:pPr>
            <a:r>
              <a:rPr lang="en-US" sz="2000" dirty="0" smtClean="0"/>
              <a:t>     60, 000 websites</a:t>
            </a:r>
          </a:p>
          <a:p>
            <a:pPr>
              <a:buFont typeface="Wingdings 2" pitchFamily="18" charset="2"/>
              <a:buNone/>
            </a:pPr>
            <a:endParaRPr lang="en-US" sz="2000" dirty="0" smtClean="0"/>
          </a:p>
          <a:p>
            <a:pPr>
              <a:buFont typeface="Wingdings 2" pitchFamily="18" charset="2"/>
              <a:buNone/>
            </a:pPr>
            <a:r>
              <a:rPr lang="en-US" sz="2000" dirty="0" smtClean="0"/>
              <a:t>			www.lexile.com</a:t>
            </a:r>
          </a:p>
          <a:p>
            <a:endParaRPr lang="en-US" sz="2000" dirty="0"/>
          </a:p>
        </p:txBody>
      </p:sp>
      <p:pic>
        <p:nvPicPr>
          <p:cNvPr id="4" name="Content Placeholder 3" descr="confused.jpg"/>
          <p:cNvPicPr>
            <a:picLocks noChangeAspect="1"/>
          </p:cNvPicPr>
          <p:nvPr/>
        </p:nvPicPr>
        <p:blipFill>
          <a:blip r:embed="rId3" cstate="print"/>
          <a:srcRect/>
          <a:stretch>
            <a:fillRect/>
          </a:stretch>
        </p:blipFill>
        <p:spPr bwMode="auto">
          <a:xfrm>
            <a:off x="6477000" y="4953000"/>
            <a:ext cx="2133600" cy="1447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smtClean="0"/>
              <a:t>Text Complexity / Lexiles</a:t>
            </a:r>
            <a:endParaRPr lang="en-US" sz="4000" b="1" dirty="0"/>
          </a:p>
        </p:txBody>
      </p:sp>
      <p:sp>
        <p:nvSpPr>
          <p:cNvPr id="5" name="Content Placeholder 4"/>
          <p:cNvSpPr>
            <a:spLocks noGrp="1"/>
          </p:cNvSpPr>
          <p:nvPr>
            <p:ph idx="1"/>
          </p:nvPr>
        </p:nvSpPr>
        <p:spPr>
          <a:xfrm>
            <a:off x="2693988" y="1600200"/>
            <a:ext cx="6326187" cy="4953000"/>
          </a:xfrm>
        </p:spPr>
        <p:txBody>
          <a:bodyPr/>
          <a:lstStyle/>
          <a:p>
            <a:r>
              <a:rPr lang="en-US" sz="2600" dirty="0" smtClean="0"/>
              <a:t>Additional research has shown that the texts required for many postsecondary pursuits fall within a Lexile range of 1200L to 1400L, while the text complexity of typical high school textbooks for grades 11 and 12 is about 1050L to 1165L. To put this gap in perspective, a 250L difference between reader ability and text complexity can cause a drop from 75-percent comprehension to 50-percent comprehension. </a:t>
            </a:r>
            <a:endParaRPr lang="en-US" sz="2600" b="1"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smtClean="0"/>
              <a:t>Grade Bands</a:t>
            </a:r>
            <a:endParaRPr lang="en-US" sz="4000" b="1" dirty="0"/>
          </a:p>
        </p:txBody>
      </p:sp>
      <p:graphicFrame>
        <p:nvGraphicFramePr>
          <p:cNvPr id="6" name="Content Placeholder 5"/>
          <p:cNvGraphicFramePr>
            <a:graphicFrameLocks noGrp="1"/>
          </p:cNvGraphicFramePr>
          <p:nvPr>
            <p:ph idx="1"/>
          </p:nvPr>
        </p:nvGraphicFramePr>
        <p:xfrm>
          <a:off x="2362200" y="1828800"/>
          <a:ext cx="6629400" cy="3505200"/>
        </p:xfrm>
        <a:graphic>
          <a:graphicData uri="http://schemas.openxmlformats.org/drawingml/2006/table">
            <a:tbl>
              <a:tblPr firstRow="1" bandRow="1">
                <a:tableStyleId>{5C22544A-7EE6-4342-B048-85BDC9FD1C3A}</a:tableStyleId>
              </a:tblPr>
              <a:tblGrid>
                <a:gridCol w="1958686"/>
                <a:gridCol w="2308514"/>
                <a:gridCol w="2362200"/>
              </a:tblGrid>
              <a:tr h="862794">
                <a:tc>
                  <a:txBody>
                    <a:bodyPr/>
                    <a:lstStyle/>
                    <a:p>
                      <a:pPr algn="ctr"/>
                      <a:r>
                        <a:rPr lang="en-US" sz="2000" b="1" dirty="0"/>
                        <a:t>Grade</a:t>
                      </a:r>
                      <a:br>
                        <a:rPr lang="en-US" sz="2000" b="1" dirty="0"/>
                      </a:br>
                      <a:r>
                        <a:rPr lang="en-US" sz="2000" b="1" dirty="0"/>
                        <a:t>Band</a:t>
                      </a:r>
                      <a:endParaRPr lang="en-US" sz="2000" dirty="0"/>
                    </a:p>
                  </a:txBody>
                  <a:tcPr marL="38705" marR="38705" marT="19352" marB="19352" anchor="ctr">
                    <a:solidFill>
                      <a:srgbClr val="7030A0"/>
                    </a:solidFill>
                  </a:tcPr>
                </a:tc>
                <a:tc>
                  <a:txBody>
                    <a:bodyPr/>
                    <a:lstStyle/>
                    <a:p>
                      <a:pPr algn="ctr"/>
                      <a:r>
                        <a:rPr lang="en-US" sz="2000" b="1" dirty="0"/>
                        <a:t>Current</a:t>
                      </a:r>
                      <a:br>
                        <a:rPr lang="en-US" sz="2000" b="1" dirty="0"/>
                      </a:br>
                      <a:r>
                        <a:rPr lang="en-US" sz="2000" b="1" dirty="0"/>
                        <a:t>Lexile Band</a:t>
                      </a:r>
                      <a:endParaRPr lang="en-US" sz="2000" dirty="0"/>
                    </a:p>
                  </a:txBody>
                  <a:tcPr marL="38705" marR="38705" marT="19352" marB="19352" anchor="ctr">
                    <a:solidFill>
                      <a:srgbClr val="7030A0"/>
                    </a:solidFill>
                  </a:tcPr>
                </a:tc>
                <a:tc>
                  <a:txBody>
                    <a:bodyPr/>
                    <a:lstStyle/>
                    <a:p>
                      <a:pPr algn="ctr"/>
                      <a:r>
                        <a:rPr lang="en-US" sz="2000" b="1" dirty="0"/>
                        <a:t>"Stretch"</a:t>
                      </a:r>
                      <a:br>
                        <a:rPr lang="en-US" sz="2000" b="1" dirty="0"/>
                      </a:br>
                      <a:r>
                        <a:rPr lang="en-US" sz="2000" b="1" dirty="0"/>
                        <a:t>Lexile Band</a:t>
                      </a:r>
                      <a:endParaRPr lang="en-US" sz="2000" dirty="0"/>
                    </a:p>
                  </a:txBody>
                  <a:tcPr marL="38705" marR="38705" marT="19352" marB="19352" anchor="ctr">
                    <a:solidFill>
                      <a:srgbClr val="7030A0"/>
                    </a:solidFill>
                  </a:tcPr>
                </a:tc>
              </a:tr>
              <a:tr h="440401">
                <a:tc>
                  <a:txBody>
                    <a:bodyPr/>
                    <a:lstStyle/>
                    <a:p>
                      <a:pPr algn="ctr"/>
                      <a:r>
                        <a:rPr lang="en-US" sz="2000" dirty="0"/>
                        <a:t> K–1</a:t>
                      </a:r>
                    </a:p>
                  </a:txBody>
                  <a:tcPr marL="38705" marR="38705" marT="19352" marB="19352" anchor="ctr"/>
                </a:tc>
                <a:tc>
                  <a:txBody>
                    <a:bodyPr/>
                    <a:lstStyle/>
                    <a:p>
                      <a:pPr algn="ctr"/>
                      <a:r>
                        <a:rPr lang="en-US" sz="2000" dirty="0"/>
                        <a:t> N/A</a:t>
                      </a:r>
                    </a:p>
                  </a:txBody>
                  <a:tcPr marL="38705" marR="38705" marT="19352" marB="19352" anchor="ctr"/>
                </a:tc>
                <a:tc>
                  <a:txBody>
                    <a:bodyPr/>
                    <a:lstStyle/>
                    <a:p>
                      <a:pPr algn="ctr"/>
                      <a:r>
                        <a:rPr lang="en-US" sz="2000" dirty="0"/>
                        <a:t>N/A</a:t>
                      </a:r>
                    </a:p>
                  </a:txBody>
                  <a:tcPr marL="38705" marR="38705" marT="19352" marB="19352" anchor="ctr"/>
                </a:tc>
              </a:tr>
              <a:tr h="440401">
                <a:tc>
                  <a:txBody>
                    <a:bodyPr/>
                    <a:lstStyle/>
                    <a:p>
                      <a:pPr algn="ctr"/>
                      <a:r>
                        <a:rPr lang="en-US" sz="2000" dirty="0"/>
                        <a:t> 2–3</a:t>
                      </a:r>
                    </a:p>
                  </a:txBody>
                  <a:tcPr marL="38705" marR="38705" marT="19352" marB="19352" anchor="ctr"/>
                </a:tc>
                <a:tc>
                  <a:txBody>
                    <a:bodyPr/>
                    <a:lstStyle/>
                    <a:p>
                      <a:pPr algn="ctr"/>
                      <a:r>
                        <a:rPr lang="en-US" sz="2000" dirty="0"/>
                        <a:t> 450L–725L</a:t>
                      </a:r>
                    </a:p>
                  </a:txBody>
                  <a:tcPr marL="38705" marR="38705" marT="19352" marB="19352" anchor="ctr"/>
                </a:tc>
                <a:tc>
                  <a:txBody>
                    <a:bodyPr/>
                    <a:lstStyle/>
                    <a:p>
                      <a:pPr algn="ctr"/>
                      <a:r>
                        <a:rPr lang="en-US" sz="2000" dirty="0"/>
                        <a:t>450L–790L</a:t>
                      </a:r>
                    </a:p>
                  </a:txBody>
                  <a:tcPr marL="38705" marR="38705" marT="19352" marB="19352" anchor="ctr"/>
                </a:tc>
              </a:tr>
              <a:tr h="440401">
                <a:tc>
                  <a:txBody>
                    <a:bodyPr/>
                    <a:lstStyle/>
                    <a:p>
                      <a:pPr algn="ctr"/>
                      <a:r>
                        <a:rPr lang="en-US" sz="2000" dirty="0"/>
                        <a:t> 4–5</a:t>
                      </a:r>
                    </a:p>
                  </a:txBody>
                  <a:tcPr marL="38705" marR="38705" marT="19352" marB="19352" anchor="ctr"/>
                </a:tc>
                <a:tc>
                  <a:txBody>
                    <a:bodyPr/>
                    <a:lstStyle/>
                    <a:p>
                      <a:pPr algn="ctr"/>
                      <a:r>
                        <a:rPr lang="en-US" sz="2000" dirty="0"/>
                        <a:t> 645L–845L</a:t>
                      </a:r>
                    </a:p>
                  </a:txBody>
                  <a:tcPr marL="38705" marR="38705" marT="19352" marB="19352" anchor="ctr"/>
                </a:tc>
                <a:tc>
                  <a:txBody>
                    <a:bodyPr/>
                    <a:lstStyle/>
                    <a:p>
                      <a:pPr algn="ctr"/>
                      <a:r>
                        <a:rPr lang="en-US" sz="2000" dirty="0"/>
                        <a:t>770L–980L</a:t>
                      </a:r>
                    </a:p>
                  </a:txBody>
                  <a:tcPr marL="38705" marR="38705" marT="19352" marB="19352" anchor="ctr"/>
                </a:tc>
              </a:tr>
              <a:tr h="440401">
                <a:tc>
                  <a:txBody>
                    <a:bodyPr/>
                    <a:lstStyle/>
                    <a:p>
                      <a:pPr algn="ctr"/>
                      <a:r>
                        <a:rPr lang="en-US" sz="2000" dirty="0"/>
                        <a:t> 6–8</a:t>
                      </a:r>
                    </a:p>
                  </a:txBody>
                  <a:tcPr marL="38705" marR="38705" marT="19352" marB="19352" anchor="ctr"/>
                </a:tc>
                <a:tc>
                  <a:txBody>
                    <a:bodyPr/>
                    <a:lstStyle/>
                    <a:p>
                      <a:pPr algn="ctr"/>
                      <a:r>
                        <a:rPr lang="en-US" sz="2000" dirty="0"/>
                        <a:t>860L–1010L</a:t>
                      </a:r>
                    </a:p>
                  </a:txBody>
                  <a:tcPr marL="38705" marR="38705" marT="19352" marB="19352" anchor="ctr"/>
                </a:tc>
                <a:tc>
                  <a:txBody>
                    <a:bodyPr/>
                    <a:lstStyle/>
                    <a:p>
                      <a:pPr algn="ctr"/>
                      <a:r>
                        <a:rPr lang="en-US" sz="2000" dirty="0"/>
                        <a:t>955L–1155L</a:t>
                      </a:r>
                    </a:p>
                  </a:txBody>
                  <a:tcPr marL="38705" marR="38705" marT="19352" marB="19352" anchor="ctr"/>
                </a:tc>
              </a:tr>
              <a:tr h="440401">
                <a:tc>
                  <a:txBody>
                    <a:bodyPr/>
                    <a:lstStyle/>
                    <a:p>
                      <a:pPr algn="ctr"/>
                      <a:r>
                        <a:rPr lang="en-US" sz="2000" dirty="0"/>
                        <a:t>9-10</a:t>
                      </a:r>
                    </a:p>
                  </a:txBody>
                  <a:tcPr marL="38705" marR="38705" marT="19352" marB="19352" anchor="ctr"/>
                </a:tc>
                <a:tc>
                  <a:txBody>
                    <a:bodyPr/>
                    <a:lstStyle/>
                    <a:p>
                      <a:pPr algn="ctr"/>
                      <a:r>
                        <a:rPr lang="en-US" sz="2000" dirty="0"/>
                        <a:t>960L–1115L</a:t>
                      </a:r>
                    </a:p>
                  </a:txBody>
                  <a:tcPr marL="38705" marR="38705" marT="19352" marB="19352" anchor="ctr"/>
                </a:tc>
                <a:tc>
                  <a:txBody>
                    <a:bodyPr/>
                    <a:lstStyle/>
                    <a:p>
                      <a:pPr algn="ctr"/>
                      <a:r>
                        <a:rPr lang="en-US" sz="2000" dirty="0"/>
                        <a:t>1080L–1305L</a:t>
                      </a:r>
                    </a:p>
                  </a:txBody>
                  <a:tcPr marL="38705" marR="38705" marT="19352" marB="19352" anchor="ctr"/>
                </a:tc>
              </a:tr>
              <a:tr h="440401">
                <a:tc>
                  <a:txBody>
                    <a:bodyPr/>
                    <a:lstStyle/>
                    <a:p>
                      <a:pPr algn="ctr"/>
                      <a:r>
                        <a:rPr lang="en-US" sz="2000" dirty="0"/>
                        <a:t>11–CCR</a:t>
                      </a:r>
                    </a:p>
                  </a:txBody>
                  <a:tcPr marL="38705" marR="38705" marT="19352" marB="19352" anchor="ctr"/>
                </a:tc>
                <a:tc>
                  <a:txBody>
                    <a:bodyPr/>
                    <a:lstStyle/>
                    <a:p>
                      <a:pPr algn="ctr"/>
                      <a:r>
                        <a:rPr lang="en-US" sz="2000" dirty="0"/>
                        <a:t> 1070L–1220L</a:t>
                      </a:r>
                    </a:p>
                  </a:txBody>
                  <a:tcPr marL="38705" marR="38705" marT="19352" marB="19352" anchor="ctr"/>
                </a:tc>
                <a:tc>
                  <a:txBody>
                    <a:bodyPr/>
                    <a:lstStyle/>
                    <a:p>
                      <a:pPr algn="ctr"/>
                      <a:r>
                        <a:rPr lang="en-US" sz="2000" dirty="0"/>
                        <a:t>1215L–1355L</a:t>
                      </a:r>
                    </a:p>
                  </a:txBody>
                  <a:tcPr marL="38705" marR="38705" marT="19352" marB="19352" anchor="ctr"/>
                </a:tc>
              </a:tr>
            </a:tbl>
          </a:graphicData>
        </a:graphic>
      </p:graphicFrame>
      <p:pic>
        <p:nvPicPr>
          <p:cNvPr id="7" name="Picture 5" descr="lexile"/>
          <p:cNvPicPr>
            <a:picLocks noChangeAspect="1" noChangeArrowheads="1"/>
          </p:cNvPicPr>
          <p:nvPr/>
        </p:nvPicPr>
        <p:blipFill>
          <a:blip r:embed="rId2" cstate="print"/>
          <a:srcRect/>
          <a:stretch>
            <a:fillRect/>
          </a:stretch>
        </p:blipFill>
        <p:spPr bwMode="auto">
          <a:xfrm>
            <a:off x="7391400" y="304800"/>
            <a:ext cx="1181100" cy="952500"/>
          </a:xfrm>
          <a:prstGeom prst="rect">
            <a:avLst/>
          </a:prstGeom>
          <a:noFill/>
          <a:ln w="9525">
            <a:noFill/>
            <a:miter lim="800000"/>
            <a:headEnd/>
            <a:tailEnd/>
          </a:ln>
        </p:spPr>
      </p:pic>
      <p:pic>
        <p:nvPicPr>
          <p:cNvPr id="8" name="Picture 6" descr="C:\Documents and Settings\drains\Desktop\CCSSI-Header.jpg"/>
          <p:cNvPicPr>
            <a:picLocks noChangeAspect="1" noChangeArrowheads="1"/>
          </p:cNvPicPr>
          <p:nvPr/>
        </p:nvPicPr>
        <p:blipFill>
          <a:blip r:embed="rId3" cstate="print"/>
          <a:srcRect/>
          <a:stretch>
            <a:fillRect/>
          </a:stretch>
        </p:blipFill>
        <p:spPr bwMode="auto">
          <a:xfrm>
            <a:off x="2362200" y="5486400"/>
            <a:ext cx="6581775" cy="10668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Elementary School</a:t>
            </a:r>
            <a:endParaRPr lang="en-US" sz="4000" b="1" dirty="0"/>
          </a:p>
        </p:txBody>
      </p:sp>
      <p:sp>
        <p:nvSpPr>
          <p:cNvPr id="3" name="Content Placeholder 2"/>
          <p:cNvSpPr>
            <a:spLocks noGrp="1"/>
          </p:cNvSpPr>
          <p:nvPr>
            <p:ph idx="1"/>
          </p:nvPr>
        </p:nvSpPr>
        <p:spPr>
          <a:xfrm>
            <a:off x="2362200" y="1600200"/>
            <a:ext cx="6657975" cy="4525963"/>
          </a:xfrm>
        </p:spPr>
        <p:txBody>
          <a:bodyPr/>
          <a:lstStyle/>
          <a:p>
            <a:r>
              <a:rPr lang="en-US" dirty="0" smtClean="0"/>
              <a:t>Frog and Toad Are Friends 	300L</a:t>
            </a:r>
          </a:p>
          <a:p>
            <a:endParaRPr lang="en-US" dirty="0" smtClean="0"/>
          </a:p>
          <a:p>
            <a:r>
              <a:rPr lang="en-US" dirty="0" smtClean="0"/>
              <a:t>Come A Tide			490L   </a:t>
            </a:r>
          </a:p>
          <a:p>
            <a:pPr>
              <a:buFont typeface="Wingdings 2" pitchFamily="18" charset="2"/>
              <a:buNone/>
            </a:pPr>
            <a:endParaRPr lang="en-US" dirty="0" smtClean="0"/>
          </a:p>
          <a:p>
            <a:r>
              <a:rPr lang="en-US" dirty="0" smtClean="0"/>
              <a:t>Stone Fox 				550L       </a:t>
            </a:r>
          </a:p>
          <a:p>
            <a:endParaRPr lang="en-US" dirty="0" smtClean="0"/>
          </a:p>
          <a:p>
            <a:r>
              <a:rPr lang="en-US" dirty="0" smtClean="0"/>
              <a:t>Ramona Quimby, Age 8		860L</a:t>
            </a:r>
          </a:p>
          <a:p>
            <a:pPr fontAlgn="ctr">
              <a:buNone/>
            </a:pPr>
            <a:r>
              <a:rPr lang="en-US" sz="1600" dirty="0" smtClean="0"/>
              <a:t>			</a:t>
            </a:r>
          </a:p>
          <a:p>
            <a:pPr fontAlgn="ctr">
              <a:buNone/>
            </a:pPr>
            <a:endParaRPr lang="en-US" sz="1600" dirty="0" smtClean="0"/>
          </a:p>
          <a:p>
            <a:pPr fontAlgn="ctr">
              <a:buNone/>
            </a:pPr>
            <a:r>
              <a:rPr lang="en-US" sz="1600" b="1" dirty="0" smtClean="0"/>
              <a:t>		</a:t>
            </a:r>
            <a:r>
              <a:rPr lang="en-US" sz="2000" b="1" dirty="0" smtClean="0"/>
              <a:t>Current levels 2-5  		450L-845L</a:t>
            </a:r>
          </a:p>
          <a:p>
            <a:pPr fontAlgn="ctr">
              <a:buNone/>
            </a:pPr>
            <a:r>
              <a:rPr lang="en-US" sz="2000" b="1" dirty="0" smtClean="0"/>
              <a:t>		New Levels 2–5  		450L–980L</a:t>
            </a:r>
          </a:p>
          <a:p>
            <a:endParaRPr lang="en-U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Middle School</a:t>
            </a:r>
            <a:endParaRPr lang="en-US" sz="4000" b="1" dirty="0"/>
          </a:p>
        </p:txBody>
      </p:sp>
      <p:sp>
        <p:nvSpPr>
          <p:cNvPr id="3" name="Content Placeholder 2"/>
          <p:cNvSpPr>
            <a:spLocks noGrp="1"/>
          </p:cNvSpPr>
          <p:nvPr>
            <p:ph idx="1"/>
          </p:nvPr>
        </p:nvSpPr>
        <p:spPr>
          <a:xfrm>
            <a:off x="2286000" y="1600200"/>
            <a:ext cx="6734175" cy="4800600"/>
          </a:xfrm>
        </p:spPr>
        <p:txBody>
          <a:bodyPr/>
          <a:lstStyle/>
          <a:p>
            <a:r>
              <a:rPr lang="en-US" dirty="0" smtClean="0"/>
              <a:t>The Diary of Anne Frank	1080L</a:t>
            </a:r>
          </a:p>
          <a:p>
            <a:pPr>
              <a:buNone/>
            </a:pPr>
            <a:endParaRPr lang="en-US" dirty="0" smtClean="0"/>
          </a:p>
          <a:p>
            <a:r>
              <a:rPr lang="en-US" dirty="0" smtClean="0"/>
              <a:t>Sing Down the Moon		820L</a:t>
            </a:r>
          </a:p>
          <a:p>
            <a:pPr>
              <a:buNone/>
            </a:pPr>
            <a:endParaRPr lang="en-US" dirty="0" smtClean="0"/>
          </a:p>
          <a:p>
            <a:r>
              <a:rPr lang="en-US" dirty="0" smtClean="0"/>
              <a:t> Narrative of the Life of Frederick Douglass, an American Slave.                   1080L</a:t>
            </a:r>
          </a:p>
          <a:p>
            <a:pPr lvl="4">
              <a:buNone/>
            </a:pPr>
            <a:r>
              <a:rPr lang="en-US" dirty="0" smtClean="0"/>
              <a:t>		</a:t>
            </a:r>
          </a:p>
          <a:p>
            <a:pPr lvl="4">
              <a:buNone/>
            </a:pPr>
            <a:endParaRPr lang="en-US" dirty="0" smtClean="0"/>
          </a:p>
          <a:p>
            <a:pPr lvl="4">
              <a:buNone/>
            </a:pPr>
            <a:r>
              <a:rPr lang="en-US" sz="2800" b="1" dirty="0" smtClean="0"/>
              <a:t>	</a:t>
            </a:r>
            <a:r>
              <a:rPr lang="en-US" sz="2000" b="1" dirty="0" smtClean="0"/>
              <a:t>Current Level 6-8	860L-1010L</a:t>
            </a:r>
          </a:p>
          <a:p>
            <a:pPr lvl="4">
              <a:buNone/>
            </a:pPr>
            <a:r>
              <a:rPr lang="en-US" sz="2000" b="1" dirty="0" smtClean="0"/>
              <a:t>	New 	Level 6-8    	955L-1155L</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High School</a:t>
            </a:r>
            <a:endParaRPr lang="en-US" sz="4000" b="1" dirty="0"/>
          </a:p>
        </p:txBody>
      </p:sp>
      <p:sp>
        <p:nvSpPr>
          <p:cNvPr id="3" name="Content Placeholder 2"/>
          <p:cNvSpPr>
            <a:spLocks noGrp="1"/>
          </p:cNvSpPr>
          <p:nvPr>
            <p:ph idx="1"/>
          </p:nvPr>
        </p:nvSpPr>
        <p:spPr>
          <a:xfrm>
            <a:off x="2286000" y="1600200"/>
            <a:ext cx="6734175" cy="4525963"/>
          </a:xfrm>
        </p:spPr>
        <p:txBody>
          <a:bodyPr/>
          <a:lstStyle/>
          <a:p>
            <a:r>
              <a:rPr lang="en-US" dirty="0" smtClean="0"/>
              <a:t>Tale Of Two Cities 			1130L</a:t>
            </a:r>
          </a:p>
          <a:p>
            <a:pPr>
              <a:buNone/>
            </a:pPr>
            <a:endParaRPr lang="en-US" dirty="0" smtClean="0"/>
          </a:p>
          <a:p>
            <a:r>
              <a:rPr lang="en-US" dirty="0" smtClean="0"/>
              <a:t>The House of the Seven Gables	1290L</a:t>
            </a:r>
          </a:p>
          <a:p>
            <a:pPr>
              <a:buNone/>
            </a:pPr>
            <a:endParaRPr lang="en-US" dirty="0" smtClean="0"/>
          </a:p>
          <a:p>
            <a:r>
              <a:rPr lang="en-US" dirty="0" smtClean="0"/>
              <a:t>Silas Marner				1330L</a:t>
            </a:r>
          </a:p>
          <a:p>
            <a:pPr>
              <a:buNone/>
            </a:pPr>
            <a:endParaRPr lang="en-US" dirty="0" smtClean="0"/>
          </a:p>
          <a:p>
            <a:pPr>
              <a:buNone/>
            </a:pPr>
            <a:endParaRPr lang="en-US" dirty="0" smtClean="0"/>
          </a:p>
          <a:p>
            <a:pPr>
              <a:buNone/>
            </a:pPr>
            <a:endParaRPr lang="en-US" dirty="0" smtClean="0"/>
          </a:p>
          <a:p>
            <a:pPr>
              <a:buNone/>
            </a:pPr>
            <a:r>
              <a:rPr lang="en-US" sz="1800" b="1" dirty="0" smtClean="0"/>
              <a:t>			</a:t>
            </a:r>
            <a:r>
              <a:rPr lang="en-US" sz="2000" b="1" dirty="0" smtClean="0"/>
              <a:t>Current Level 9-12   960L-1220L</a:t>
            </a:r>
          </a:p>
          <a:p>
            <a:pPr>
              <a:buNone/>
            </a:pPr>
            <a:r>
              <a:rPr lang="en-US" sz="2000" b="1" dirty="0" smtClean="0"/>
              <a:t>			New Level  9-12         1080L-1355L</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b="1" dirty="0" smtClean="0"/>
              <a:t>Lexile Website</a:t>
            </a:r>
            <a:endParaRPr lang="en-US" sz="4800" dirty="0"/>
          </a:p>
        </p:txBody>
      </p:sp>
      <p:sp>
        <p:nvSpPr>
          <p:cNvPr id="5" name="Content Placeholder 4"/>
          <p:cNvSpPr>
            <a:spLocks noGrp="1"/>
          </p:cNvSpPr>
          <p:nvPr>
            <p:ph idx="1"/>
          </p:nvPr>
        </p:nvSpPr>
        <p:spPr/>
        <p:txBody>
          <a:bodyPr/>
          <a:lstStyle/>
          <a:p>
            <a:endParaRPr lang="en-US" dirty="0" smtClean="0"/>
          </a:p>
          <a:p>
            <a:r>
              <a:rPr lang="en-US" sz="2800" dirty="0" smtClean="0"/>
              <a:t>Let’s Take a Look</a:t>
            </a:r>
          </a:p>
          <a:p>
            <a:pPr>
              <a:buFont typeface="Wingdings 2" pitchFamily="18" charset="2"/>
              <a:buNone/>
            </a:pPr>
            <a:r>
              <a:rPr lang="en-US" sz="2800" dirty="0" smtClean="0"/>
              <a:t>		    </a:t>
            </a:r>
            <a:r>
              <a:rPr lang="en-US" sz="2800" b="1" dirty="0" smtClean="0"/>
              <a:t>www.lexile.com</a:t>
            </a:r>
          </a:p>
          <a:p>
            <a:pPr>
              <a:buNone/>
            </a:pPr>
            <a:endParaRPr lang="en-US" dirty="0"/>
          </a:p>
        </p:txBody>
      </p:sp>
      <p:pic>
        <p:nvPicPr>
          <p:cNvPr id="6" name="Picture 5" descr="lexile"/>
          <p:cNvPicPr>
            <a:picLocks noChangeAspect="1" noChangeArrowheads="1"/>
          </p:cNvPicPr>
          <p:nvPr/>
        </p:nvPicPr>
        <p:blipFill>
          <a:blip r:embed="rId2" cstate="print"/>
          <a:srcRect/>
          <a:stretch>
            <a:fillRect/>
          </a:stretch>
        </p:blipFill>
        <p:spPr bwMode="auto">
          <a:xfrm>
            <a:off x="5486400" y="3429000"/>
            <a:ext cx="2819400" cy="2286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idx="4294967295"/>
          </p:nvPr>
        </p:nvSpPr>
        <p:spPr>
          <a:xfrm>
            <a:off x="3505200" y="228600"/>
            <a:ext cx="4187825" cy="1058863"/>
          </a:xfrm>
        </p:spPr>
        <p:txBody>
          <a:bodyPr/>
          <a:lstStyle/>
          <a:p>
            <a:pPr eaLnBrk="1" hangingPunct="1"/>
            <a:r>
              <a:rPr lang="en-US" b="1" dirty="0" smtClean="0"/>
              <a:t>Did you know?</a:t>
            </a:r>
          </a:p>
        </p:txBody>
      </p:sp>
      <p:sp>
        <p:nvSpPr>
          <p:cNvPr id="45059" name="Subtitle 2"/>
          <p:cNvSpPr>
            <a:spLocks noGrp="1"/>
          </p:cNvSpPr>
          <p:nvPr>
            <p:ph type="subTitle" idx="4294967295"/>
          </p:nvPr>
        </p:nvSpPr>
        <p:spPr>
          <a:xfrm>
            <a:off x="2590800" y="1524000"/>
            <a:ext cx="6324600" cy="611188"/>
          </a:xfrm>
        </p:spPr>
        <p:txBody>
          <a:bodyPr/>
          <a:lstStyle/>
          <a:p>
            <a:pPr eaLnBrk="1" hangingPunct="1">
              <a:spcBef>
                <a:spcPts val="600"/>
              </a:spcBef>
              <a:buFont typeface="Wingdings" pitchFamily="2" charset="2"/>
              <a:buNone/>
            </a:pPr>
            <a:r>
              <a:rPr lang="en-US" sz="3600" dirty="0" smtClean="0"/>
              <a:t>Over 50 percent of Kentucky college bound students must take a remedial math </a:t>
            </a:r>
          </a:p>
          <a:p>
            <a:pPr eaLnBrk="1" hangingPunct="1">
              <a:spcBef>
                <a:spcPts val="600"/>
              </a:spcBef>
              <a:buFont typeface="Wingdings" pitchFamily="2" charset="2"/>
              <a:buNone/>
            </a:pPr>
            <a:r>
              <a:rPr lang="en-US" sz="3600" dirty="0" smtClean="0"/>
              <a:t>class when entering college.  </a:t>
            </a:r>
          </a:p>
        </p:txBody>
      </p:sp>
      <p:sp>
        <p:nvSpPr>
          <p:cNvPr id="7" name="TextBox 6"/>
          <p:cNvSpPr txBox="1">
            <a:spLocks noChangeArrowheads="1"/>
          </p:cNvSpPr>
          <p:nvPr/>
        </p:nvSpPr>
        <p:spPr bwMode="auto">
          <a:xfrm>
            <a:off x="4495800" y="3886200"/>
            <a:ext cx="4343400" cy="954088"/>
          </a:xfrm>
          <a:prstGeom prst="rect">
            <a:avLst/>
          </a:prstGeom>
          <a:noFill/>
          <a:ln w="9525">
            <a:noFill/>
            <a:miter lim="800000"/>
            <a:headEnd/>
            <a:tailEnd/>
          </a:ln>
        </p:spPr>
        <p:txBody>
          <a:bodyPr>
            <a:spAutoFit/>
          </a:bodyPr>
          <a:lstStyle/>
          <a:p>
            <a:r>
              <a:rPr lang="en-US" sz="2800" dirty="0">
                <a:solidFill>
                  <a:schemeClr val="tx2"/>
                </a:solidFill>
              </a:rPr>
              <a:t>Over half of them fail at their first attempt.  </a:t>
            </a:r>
          </a:p>
        </p:txBody>
      </p:sp>
      <p:sp>
        <p:nvSpPr>
          <p:cNvPr id="6" name="Title 1"/>
          <p:cNvSpPr txBox="1">
            <a:spLocks/>
          </p:cNvSpPr>
          <p:nvPr/>
        </p:nvSpPr>
        <p:spPr>
          <a:xfrm>
            <a:off x="1219200" y="4876800"/>
            <a:ext cx="8534400" cy="1470025"/>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How Can We Narrow the Achievement Gap in Math?</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12775" y="228600"/>
            <a:ext cx="8153400" cy="990600"/>
          </a:xfrm>
        </p:spPr>
        <p:txBody>
          <a:bodyPr/>
          <a:lstStyle/>
          <a:p>
            <a:pPr algn="r" eaLnBrk="1" hangingPunct="1"/>
            <a:r>
              <a:rPr lang="en-US" smtClean="0"/>
              <a:t>Math Readiness</a:t>
            </a:r>
          </a:p>
        </p:txBody>
      </p:sp>
      <p:pic>
        <p:nvPicPr>
          <p:cNvPr id="46083" name="Content Placeholder 3" descr="aimsweb.JPG"/>
          <p:cNvPicPr>
            <a:picLocks noGrp="1" noChangeAspect="1"/>
          </p:cNvPicPr>
          <p:nvPr>
            <p:ph sz="quarter" idx="1"/>
          </p:nvPr>
        </p:nvPicPr>
        <p:blipFill>
          <a:blip r:embed="rId3" cstate="print"/>
          <a:srcRect/>
          <a:stretch>
            <a:fillRect/>
          </a:stretch>
        </p:blipFill>
        <p:spPr>
          <a:xfrm>
            <a:off x="2590800" y="1447800"/>
            <a:ext cx="4229100" cy="1085850"/>
          </a:xfrm>
        </p:spPr>
      </p:pic>
      <p:pic>
        <p:nvPicPr>
          <p:cNvPr id="46084" name="Picture 4" descr="map test.JPG"/>
          <p:cNvPicPr>
            <a:picLocks noChangeAspect="1"/>
          </p:cNvPicPr>
          <p:nvPr/>
        </p:nvPicPr>
        <p:blipFill>
          <a:blip r:embed="rId4" cstate="print"/>
          <a:srcRect/>
          <a:stretch>
            <a:fillRect/>
          </a:stretch>
        </p:blipFill>
        <p:spPr bwMode="auto">
          <a:xfrm>
            <a:off x="4876800" y="2667000"/>
            <a:ext cx="3730625" cy="2590800"/>
          </a:xfrm>
          <a:prstGeom prst="rect">
            <a:avLst/>
          </a:prstGeom>
          <a:noFill/>
          <a:ln w="9525">
            <a:noFill/>
            <a:miter lim="800000"/>
            <a:headEnd/>
            <a:tailEnd/>
          </a:ln>
        </p:spPr>
      </p:pic>
      <p:pic>
        <p:nvPicPr>
          <p:cNvPr id="46085" name="Picture 5" descr="quantile.JPG"/>
          <p:cNvPicPr>
            <a:picLocks noChangeAspect="1"/>
          </p:cNvPicPr>
          <p:nvPr/>
        </p:nvPicPr>
        <p:blipFill>
          <a:blip r:embed="rId5" cstate="print"/>
          <a:srcRect/>
          <a:stretch>
            <a:fillRect/>
          </a:stretch>
        </p:blipFill>
        <p:spPr bwMode="auto">
          <a:xfrm>
            <a:off x="1066800" y="5486400"/>
            <a:ext cx="6367463"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12775" y="228600"/>
            <a:ext cx="8153400" cy="990600"/>
          </a:xfrm>
        </p:spPr>
        <p:txBody>
          <a:bodyPr/>
          <a:lstStyle/>
          <a:p>
            <a:pPr eaLnBrk="1" hangingPunct="1"/>
            <a:endParaRPr lang="en-US" smtClean="0"/>
          </a:p>
        </p:txBody>
      </p:sp>
      <p:pic>
        <p:nvPicPr>
          <p:cNvPr id="48131" name="Content Placeholder 3" descr="quantile 4.JPG"/>
          <p:cNvPicPr>
            <a:picLocks noGrp="1" noChangeAspect="1"/>
          </p:cNvPicPr>
          <p:nvPr>
            <p:ph sz="quarter" idx="1"/>
          </p:nvPr>
        </p:nvPicPr>
        <p:blipFill>
          <a:blip r:embed="rId3" cstate="print"/>
          <a:srcRect/>
          <a:stretch>
            <a:fillRect/>
          </a:stretch>
        </p:blipFill>
        <p:spPr>
          <a:xfrm>
            <a:off x="0" y="228600"/>
            <a:ext cx="9034463" cy="1905000"/>
          </a:xfrm>
        </p:spPr>
      </p:pic>
      <p:sp>
        <p:nvSpPr>
          <p:cNvPr id="48132" name="Rectangle 4"/>
          <p:cNvSpPr>
            <a:spLocks noChangeArrowheads="1"/>
          </p:cNvSpPr>
          <p:nvPr/>
        </p:nvSpPr>
        <p:spPr bwMode="auto">
          <a:xfrm>
            <a:off x="609600" y="2590800"/>
            <a:ext cx="8001000" cy="2554288"/>
          </a:xfrm>
          <a:prstGeom prst="rect">
            <a:avLst/>
          </a:prstGeom>
          <a:noFill/>
          <a:ln w="9525">
            <a:noFill/>
            <a:miter lim="800000"/>
            <a:headEnd/>
            <a:tailEnd/>
          </a:ln>
        </p:spPr>
        <p:txBody>
          <a:bodyPr>
            <a:spAutoFit/>
          </a:bodyPr>
          <a:lstStyle/>
          <a:p>
            <a:pPr>
              <a:buFont typeface="Wingdings" pitchFamily="2" charset="2"/>
              <a:buNone/>
            </a:pPr>
            <a:r>
              <a:rPr lang="en-US" sz="4000">
                <a:latin typeface="Comic Sans MS" pitchFamily="66" charset="0"/>
              </a:rPr>
              <a:t>Correlates a students mathematical knowledge with the difficulty of math skills and topics at a specific grade.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03513" y="274638"/>
            <a:ext cx="6316662" cy="944562"/>
          </a:xfrm>
        </p:spPr>
        <p:txBody>
          <a:bodyPr/>
          <a:lstStyle/>
          <a:p>
            <a:r>
              <a:rPr lang="en-US" sz="4000" b="1" dirty="0" smtClean="0"/>
              <a:t>What’s Happening?</a:t>
            </a:r>
            <a:endParaRPr lang="en-US" sz="4000" b="1" dirty="0"/>
          </a:p>
        </p:txBody>
      </p:sp>
      <p:sp>
        <p:nvSpPr>
          <p:cNvPr id="9" name="Content Placeholder 8"/>
          <p:cNvSpPr>
            <a:spLocks noGrp="1"/>
          </p:cNvSpPr>
          <p:nvPr>
            <p:ph idx="1"/>
          </p:nvPr>
        </p:nvSpPr>
        <p:spPr>
          <a:xfrm>
            <a:off x="2209800" y="1371600"/>
            <a:ext cx="6934200" cy="5257800"/>
          </a:xfrm>
        </p:spPr>
        <p:txBody>
          <a:bodyPr/>
          <a:lstStyle/>
          <a:p>
            <a:pPr>
              <a:buNone/>
            </a:pPr>
            <a:r>
              <a:rPr lang="en-US" sz="2800" b="1" dirty="0" smtClean="0"/>
              <a:t>January-  </a:t>
            </a:r>
          </a:p>
          <a:p>
            <a:r>
              <a:rPr lang="en-US" sz="1800" b="1" dirty="0" smtClean="0"/>
              <a:t>CASL</a:t>
            </a:r>
            <a:r>
              <a:rPr lang="en-US" sz="1800" dirty="0" smtClean="0"/>
              <a:t>- Developing Student Friendly Targets; Target /Method Match Activity; </a:t>
            </a:r>
          </a:p>
          <a:p>
            <a:r>
              <a:rPr lang="en-US" sz="1800" b="1" dirty="0" smtClean="0"/>
              <a:t>Standards</a:t>
            </a:r>
            <a:r>
              <a:rPr lang="en-US" sz="1800" dirty="0" smtClean="0"/>
              <a:t>-Review deconstruction process: “Rules of Thumb” ; Feedback Form</a:t>
            </a:r>
          </a:p>
          <a:p>
            <a:r>
              <a:rPr lang="en-US" sz="1800" b="1" dirty="0" smtClean="0"/>
              <a:t>CHETL</a:t>
            </a:r>
            <a:r>
              <a:rPr lang="en-US" sz="1800" dirty="0" smtClean="0"/>
              <a:t>: Article: </a:t>
            </a:r>
            <a:r>
              <a:rPr lang="en-US" sz="1800" i="1" dirty="0" smtClean="0"/>
              <a:t>Ideal learning Culture ; Mind Sets</a:t>
            </a:r>
          </a:p>
          <a:p>
            <a:r>
              <a:rPr lang="en-US" sz="1800" b="1" dirty="0" smtClean="0"/>
              <a:t>Leadership</a:t>
            </a:r>
            <a:r>
              <a:rPr lang="en-US" sz="1800" dirty="0" smtClean="0"/>
              <a:t>- Mini Facilitator Sessions  based on participant needs</a:t>
            </a:r>
          </a:p>
          <a:p>
            <a:pPr>
              <a:buNone/>
            </a:pPr>
            <a:r>
              <a:rPr lang="en-US" sz="2800" b="1" dirty="0" smtClean="0"/>
              <a:t>February-</a:t>
            </a:r>
          </a:p>
          <a:p>
            <a:r>
              <a:rPr lang="en-US" sz="1800" b="1" dirty="0" smtClean="0"/>
              <a:t>CASL</a:t>
            </a:r>
            <a:r>
              <a:rPr lang="en-US" sz="1800" dirty="0" smtClean="0"/>
              <a:t>-Chapter 7 Performance Assessment (tasks &amp; rubrics)</a:t>
            </a:r>
          </a:p>
          <a:p>
            <a:r>
              <a:rPr lang="en-US" sz="1800" b="1" dirty="0" smtClean="0"/>
              <a:t>Standards: </a:t>
            </a:r>
            <a:r>
              <a:rPr lang="en-US" sz="1800" dirty="0" smtClean="0"/>
              <a:t>Process to Identify gaps &amp; Begin mapping the year</a:t>
            </a:r>
          </a:p>
          <a:p>
            <a:r>
              <a:rPr lang="en-US" sz="1800" b="1" dirty="0" smtClean="0"/>
              <a:t>CHETL</a:t>
            </a:r>
            <a:r>
              <a:rPr lang="en-US" sz="1800" dirty="0" smtClean="0"/>
              <a:t>- Assessment Literacy</a:t>
            </a:r>
          </a:p>
          <a:p>
            <a:r>
              <a:rPr lang="en-US" sz="1800" b="1" dirty="0" smtClean="0"/>
              <a:t>Leadership</a:t>
            </a:r>
            <a:r>
              <a:rPr lang="en-US" b="1" dirty="0" smtClean="0"/>
              <a:t>- </a:t>
            </a:r>
            <a:r>
              <a:rPr lang="en-US" sz="1800" dirty="0" smtClean="0"/>
              <a:t>Participant sessions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81000" y="0"/>
            <a:ext cx="8229600" cy="1143000"/>
          </a:xfrm>
        </p:spPr>
        <p:txBody>
          <a:bodyPr/>
          <a:lstStyle/>
          <a:p>
            <a:pPr eaLnBrk="1" hangingPunct="1"/>
            <a:r>
              <a:rPr lang="en-US" dirty="0" smtClean="0"/>
              <a:t>Sample Student Report</a:t>
            </a:r>
          </a:p>
        </p:txBody>
      </p:sp>
      <p:sp>
        <p:nvSpPr>
          <p:cNvPr id="49155" name="TextBox 4"/>
          <p:cNvSpPr txBox="1">
            <a:spLocks noChangeArrowheads="1"/>
          </p:cNvSpPr>
          <p:nvPr/>
        </p:nvSpPr>
        <p:spPr bwMode="auto">
          <a:xfrm>
            <a:off x="533400" y="3657600"/>
            <a:ext cx="7772400" cy="2678113"/>
          </a:xfrm>
          <a:prstGeom prst="rect">
            <a:avLst/>
          </a:prstGeom>
          <a:noFill/>
          <a:ln w="9525">
            <a:noFill/>
            <a:miter lim="800000"/>
            <a:headEnd/>
            <a:tailEnd/>
          </a:ln>
        </p:spPr>
        <p:txBody>
          <a:bodyPr>
            <a:spAutoFit/>
          </a:bodyPr>
          <a:lstStyle/>
          <a:p>
            <a:pPr marL="342900" indent="-342900">
              <a:buFontTx/>
              <a:buAutoNum type="arabicPeriod"/>
            </a:pPr>
            <a:r>
              <a:rPr lang="en-US" sz="2800" dirty="0"/>
              <a:t>All students, grades 3-8 and 11, who participated in KY state testing will receive a </a:t>
            </a:r>
            <a:r>
              <a:rPr lang="en-US" sz="2800" dirty="0" err="1"/>
              <a:t>quantile</a:t>
            </a:r>
            <a:r>
              <a:rPr lang="en-US" sz="2800" dirty="0"/>
              <a:t> score.</a:t>
            </a:r>
          </a:p>
          <a:p>
            <a:pPr marL="342900" indent="-342900">
              <a:buFontTx/>
              <a:buAutoNum type="arabicPeriod"/>
            </a:pPr>
            <a:endParaRPr lang="en-US" sz="2800" dirty="0"/>
          </a:p>
          <a:p>
            <a:pPr marL="342900" indent="-342900">
              <a:buFontTx/>
              <a:buAutoNum type="arabicPeriod"/>
            </a:pPr>
            <a:r>
              <a:rPr lang="en-US" sz="2800" dirty="0"/>
              <a:t>Scores were released with individual student reports.  </a:t>
            </a:r>
          </a:p>
        </p:txBody>
      </p:sp>
      <p:graphicFrame>
        <p:nvGraphicFramePr>
          <p:cNvPr id="6" name="Table 5"/>
          <p:cNvGraphicFramePr>
            <a:graphicFrameLocks noGrp="1"/>
          </p:cNvGraphicFramePr>
          <p:nvPr/>
        </p:nvGraphicFramePr>
        <p:xfrm>
          <a:off x="228600" y="1447800"/>
          <a:ext cx="8686798" cy="1767840"/>
        </p:xfrm>
        <a:graphic>
          <a:graphicData uri="http://schemas.openxmlformats.org/drawingml/2006/table">
            <a:tbl>
              <a:tblPr firstRow="1" bandRow="1">
                <a:tableStyleId>{8A107856-5554-42FB-B03E-39F5DBC370BA}</a:tableStyleId>
              </a:tblPr>
              <a:tblGrid>
                <a:gridCol w="1869730"/>
                <a:gridCol w="1704267"/>
                <a:gridCol w="1704267"/>
                <a:gridCol w="1704267"/>
                <a:gridCol w="1704267"/>
              </a:tblGrid>
              <a:tr h="749300">
                <a:tc>
                  <a:txBody>
                    <a:bodyPr/>
                    <a:lstStyle/>
                    <a:p>
                      <a:r>
                        <a:rPr lang="en-US" sz="2400" dirty="0" smtClean="0"/>
                        <a:t>Student Name</a:t>
                      </a:r>
                      <a:endParaRPr lang="en-US" sz="2400" dirty="0">
                        <a:solidFill>
                          <a:schemeClr val="tx1"/>
                        </a:solidFill>
                      </a:endParaRPr>
                    </a:p>
                  </a:txBody>
                  <a:tcPr/>
                </a:tc>
                <a:tc>
                  <a:txBody>
                    <a:bodyPr/>
                    <a:lstStyle/>
                    <a:p>
                      <a:pPr algn="ctr"/>
                      <a:r>
                        <a:rPr lang="en-US" sz="2400" dirty="0" smtClean="0"/>
                        <a:t>School Year</a:t>
                      </a:r>
                      <a:endParaRPr lang="en-US" sz="2400" dirty="0">
                        <a:solidFill>
                          <a:schemeClr val="tx1"/>
                        </a:solidFill>
                      </a:endParaRPr>
                    </a:p>
                  </a:txBody>
                  <a:tcPr/>
                </a:tc>
                <a:tc>
                  <a:txBody>
                    <a:bodyPr/>
                    <a:lstStyle/>
                    <a:p>
                      <a:pPr algn="ctr"/>
                      <a:r>
                        <a:rPr lang="en-US" sz="2400" dirty="0" smtClean="0"/>
                        <a:t>  District</a:t>
                      </a:r>
                      <a:endParaRPr lang="en-US" sz="2400" dirty="0">
                        <a:solidFill>
                          <a:schemeClr val="tx1"/>
                        </a:solidFill>
                      </a:endParaRPr>
                    </a:p>
                  </a:txBody>
                  <a:tcPr/>
                </a:tc>
                <a:tc>
                  <a:txBody>
                    <a:bodyPr/>
                    <a:lstStyle/>
                    <a:p>
                      <a:pPr algn="ctr"/>
                      <a:r>
                        <a:rPr lang="en-US" sz="2400" dirty="0" smtClean="0"/>
                        <a:t>School</a:t>
                      </a:r>
                      <a:endParaRPr lang="en-US" sz="2400" dirty="0">
                        <a:solidFill>
                          <a:schemeClr val="tx1"/>
                        </a:solidFill>
                      </a:endParaRPr>
                    </a:p>
                  </a:txBody>
                  <a:tcPr/>
                </a:tc>
                <a:tc>
                  <a:txBody>
                    <a:bodyPr/>
                    <a:lstStyle/>
                    <a:p>
                      <a:r>
                        <a:rPr lang="en-US" sz="2400" dirty="0" err="1" smtClean="0"/>
                        <a:t>Quantile</a:t>
                      </a:r>
                      <a:r>
                        <a:rPr lang="en-US" sz="2400" dirty="0" smtClean="0"/>
                        <a:t> Score</a:t>
                      </a:r>
                      <a:endParaRPr lang="en-US" sz="2400" dirty="0">
                        <a:solidFill>
                          <a:schemeClr val="tx1"/>
                        </a:solidFill>
                      </a:endParaRPr>
                    </a:p>
                  </a:txBody>
                  <a:tcPr/>
                </a:tc>
              </a:tr>
              <a:tr h="749300">
                <a:tc>
                  <a:txBody>
                    <a:bodyPr/>
                    <a:lstStyle/>
                    <a:p>
                      <a:pPr algn="ctr"/>
                      <a:r>
                        <a:rPr lang="en-US" sz="2800" dirty="0" smtClean="0"/>
                        <a:t>Mina  Bowers</a:t>
                      </a:r>
                      <a:endParaRPr lang="en-US" sz="2800" b="1" dirty="0"/>
                    </a:p>
                  </a:txBody>
                  <a:tcPr/>
                </a:tc>
                <a:tc>
                  <a:txBody>
                    <a:bodyPr/>
                    <a:lstStyle/>
                    <a:p>
                      <a:pPr algn="ctr"/>
                      <a:r>
                        <a:rPr lang="en-US" sz="2800" dirty="0" smtClean="0"/>
                        <a:t>2009-10</a:t>
                      </a:r>
                      <a:endParaRPr lang="en-US" sz="2800" b="1" dirty="0"/>
                    </a:p>
                  </a:txBody>
                  <a:tcPr/>
                </a:tc>
                <a:tc>
                  <a:txBody>
                    <a:bodyPr/>
                    <a:lstStyle/>
                    <a:p>
                      <a:pPr algn="ctr"/>
                      <a:r>
                        <a:rPr lang="en-US" sz="2800" dirty="0" smtClean="0"/>
                        <a:t> ANY</a:t>
                      </a:r>
                      <a:endParaRPr lang="en-US" sz="2800" b="1" dirty="0"/>
                    </a:p>
                  </a:txBody>
                  <a:tcPr/>
                </a:tc>
                <a:tc>
                  <a:txBody>
                    <a:bodyPr/>
                    <a:lstStyle/>
                    <a:p>
                      <a:pPr algn="ctr"/>
                      <a:r>
                        <a:rPr lang="en-US" sz="2800" dirty="0" smtClean="0"/>
                        <a:t>ANY</a:t>
                      </a:r>
                      <a:endParaRPr lang="en-US" sz="2800" b="1" dirty="0"/>
                    </a:p>
                  </a:txBody>
                  <a:tcPr/>
                </a:tc>
                <a:tc>
                  <a:txBody>
                    <a:bodyPr/>
                    <a:lstStyle/>
                    <a:p>
                      <a:pPr algn="ctr"/>
                      <a:r>
                        <a:rPr lang="en-US" sz="2800" dirty="0" smtClean="0"/>
                        <a:t>585</a:t>
                      </a:r>
                      <a:endParaRPr lang="en-US" sz="2800" b="1"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12775" y="228600"/>
            <a:ext cx="8153400" cy="990600"/>
          </a:xfrm>
        </p:spPr>
        <p:txBody>
          <a:bodyPr/>
          <a:lstStyle/>
          <a:p>
            <a:pPr eaLnBrk="1" hangingPunct="1"/>
            <a:endParaRPr lang="en-US" smtClean="0"/>
          </a:p>
        </p:txBody>
      </p:sp>
      <p:pic>
        <p:nvPicPr>
          <p:cNvPr id="50179" name="Content Placeholder 3" descr="quantile map.JPG"/>
          <p:cNvPicPr>
            <a:picLocks noGrp="1" noChangeAspect="1"/>
          </p:cNvPicPr>
          <p:nvPr>
            <p:ph sz="quarter" idx="1"/>
          </p:nvPr>
        </p:nvPicPr>
        <p:blipFill>
          <a:blip r:embed="rId3" cstate="print"/>
          <a:srcRect/>
          <a:stretch>
            <a:fillRect/>
          </a:stretch>
        </p:blipFill>
        <p:spPr>
          <a:xfrm>
            <a:off x="-47625" y="457200"/>
            <a:ext cx="9191625" cy="5973763"/>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676400" y="228600"/>
            <a:ext cx="6553200" cy="868363"/>
          </a:xfrm>
        </p:spPr>
        <p:txBody>
          <a:bodyPr/>
          <a:lstStyle/>
          <a:p>
            <a:pPr eaLnBrk="1" hangingPunct="1"/>
            <a:r>
              <a:rPr lang="en-US" sz="4000" dirty="0" smtClean="0"/>
              <a:t>The Value of Q-</a:t>
            </a:r>
            <a:r>
              <a:rPr lang="en-US" sz="4000" dirty="0" err="1" smtClean="0"/>
              <a:t>Taxons</a:t>
            </a:r>
            <a:endParaRPr lang="en-US" sz="4000" dirty="0" smtClean="0"/>
          </a:p>
        </p:txBody>
      </p:sp>
      <p:sp>
        <p:nvSpPr>
          <p:cNvPr id="31747" name="Rectangle 3"/>
          <p:cNvSpPr>
            <a:spLocks noGrp="1" noChangeArrowheads="1"/>
          </p:cNvSpPr>
          <p:nvPr>
            <p:ph sz="quarter" idx="1"/>
          </p:nvPr>
        </p:nvSpPr>
        <p:spPr>
          <a:xfrm>
            <a:off x="4191000" y="2133600"/>
            <a:ext cx="4953000" cy="4191000"/>
          </a:xfrm>
        </p:spPr>
        <p:txBody>
          <a:bodyPr>
            <a:normAutofit fontScale="92500"/>
          </a:bodyPr>
          <a:lstStyle/>
          <a:p>
            <a:pPr marL="914400" lvl="1" indent="-393700" eaLnBrk="1" fontAlgn="auto" hangingPunct="1">
              <a:spcBef>
                <a:spcPct val="50000"/>
              </a:spcBef>
              <a:spcAft>
                <a:spcPts val="0"/>
              </a:spcAft>
              <a:buFont typeface="Wingdings" pitchFamily="2" charset="2"/>
              <a:buChar char="§"/>
              <a:defRPr/>
            </a:pPr>
            <a:r>
              <a:rPr lang="en-US" sz="2800" dirty="0" smtClean="0"/>
              <a:t>Solve problems involving elapsed time.</a:t>
            </a:r>
          </a:p>
          <a:p>
            <a:pPr marL="914400" lvl="1" indent="-393700" eaLnBrk="1" fontAlgn="auto" hangingPunct="1">
              <a:spcBef>
                <a:spcPct val="50000"/>
              </a:spcBef>
              <a:spcAft>
                <a:spcPts val="0"/>
              </a:spcAft>
              <a:buFont typeface="Wingdings" pitchFamily="2" charset="2"/>
              <a:buChar char="§"/>
              <a:defRPr/>
            </a:pPr>
            <a:r>
              <a:rPr lang="en-US" sz="2800" dirty="0" smtClean="0"/>
              <a:t>Use a coordinate grid to solve problems.  Describe the path between given points on the plane.</a:t>
            </a:r>
          </a:p>
          <a:p>
            <a:pPr marL="914400" lvl="1" indent="-393700" eaLnBrk="1" fontAlgn="auto" hangingPunct="1">
              <a:spcBef>
                <a:spcPct val="50000"/>
              </a:spcBef>
              <a:spcAft>
                <a:spcPts val="0"/>
              </a:spcAft>
              <a:buFont typeface="Wingdings" pitchFamily="2" charset="2"/>
              <a:buChar char="§"/>
              <a:defRPr/>
            </a:pPr>
            <a:r>
              <a:rPr lang="en-US" sz="2800" dirty="0" smtClean="0"/>
              <a:t>Divide using single-digit divisors, with and without remainders.</a:t>
            </a:r>
          </a:p>
        </p:txBody>
      </p:sp>
      <p:sp>
        <p:nvSpPr>
          <p:cNvPr id="52228" name="Text Box 4"/>
          <p:cNvSpPr txBox="1">
            <a:spLocks noChangeArrowheads="1"/>
          </p:cNvSpPr>
          <p:nvPr/>
        </p:nvSpPr>
        <p:spPr bwMode="auto">
          <a:xfrm>
            <a:off x="838200" y="2438400"/>
            <a:ext cx="3200400" cy="1066800"/>
          </a:xfrm>
          <a:prstGeom prst="rect">
            <a:avLst/>
          </a:prstGeom>
          <a:solidFill>
            <a:srgbClr val="FFFF00"/>
          </a:solidFill>
          <a:ln w="9525" algn="ctr">
            <a:noFill/>
            <a:miter lim="800000"/>
            <a:headEnd/>
            <a:tailEnd/>
          </a:ln>
        </p:spPr>
        <p:txBody>
          <a:bodyPr>
            <a:spAutoFit/>
          </a:bodyPr>
          <a:lstStyle/>
          <a:p>
            <a:pPr>
              <a:spcBef>
                <a:spcPct val="50000"/>
              </a:spcBef>
              <a:buFontTx/>
              <a:buChar char="•"/>
            </a:pPr>
            <a:r>
              <a:rPr lang="en-US" sz="3200" dirty="0" smtClean="0"/>
              <a:t>Which </a:t>
            </a:r>
            <a:r>
              <a:rPr lang="en-US" sz="3200" dirty="0"/>
              <a:t>is most difficult?</a:t>
            </a:r>
          </a:p>
        </p:txBody>
      </p:sp>
      <p:sp>
        <p:nvSpPr>
          <p:cNvPr id="5" name="Rectangle 4"/>
          <p:cNvSpPr>
            <a:spLocks noChangeArrowheads="1"/>
          </p:cNvSpPr>
          <p:nvPr/>
        </p:nvSpPr>
        <p:spPr bwMode="auto">
          <a:xfrm>
            <a:off x="609600" y="3505200"/>
            <a:ext cx="3962400" cy="2800350"/>
          </a:xfrm>
          <a:prstGeom prst="rect">
            <a:avLst/>
          </a:prstGeom>
          <a:solidFill>
            <a:srgbClr val="FFFF00"/>
          </a:solidFill>
          <a:ln w="9525">
            <a:noFill/>
            <a:miter lim="800000"/>
            <a:headEnd/>
            <a:tailEnd/>
          </a:ln>
        </p:spPr>
        <p:txBody>
          <a:bodyPr>
            <a:spAutoFit/>
          </a:bodyPr>
          <a:lstStyle/>
          <a:p>
            <a:pPr>
              <a:spcBef>
                <a:spcPct val="50000"/>
              </a:spcBef>
              <a:buFontTx/>
              <a:buChar char="•"/>
            </a:pPr>
            <a:r>
              <a:rPr lang="en-US" sz="3200" dirty="0"/>
              <a:t>In which grade is </a:t>
            </a:r>
            <a:r>
              <a:rPr lang="en-US" sz="3200" dirty="0" smtClean="0"/>
              <a:t>each introduced</a:t>
            </a:r>
            <a:r>
              <a:rPr lang="en-US" sz="3200" dirty="0"/>
              <a:t>?</a:t>
            </a:r>
          </a:p>
          <a:p>
            <a:pPr>
              <a:spcBef>
                <a:spcPct val="50000"/>
              </a:spcBef>
              <a:buFontTx/>
              <a:buChar char="•"/>
            </a:pPr>
            <a:r>
              <a:rPr lang="en-US" sz="3200" dirty="0"/>
              <a:t>Which content strand does each </a:t>
            </a:r>
            <a:r>
              <a:rPr lang="en-US" sz="3200" dirty="0" smtClean="0"/>
              <a:t>come </a:t>
            </a:r>
            <a:r>
              <a:rPr lang="en-US" sz="3200" dirty="0"/>
              <a:t>from?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828800" y="304800"/>
            <a:ext cx="6553200" cy="868363"/>
          </a:xfrm>
        </p:spPr>
        <p:txBody>
          <a:bodyPr/>
          <a:lstStyle/>
          <a:p>
            <a:pPr eaLnBrk="1" hangingPunct="1"/>
            <a:r>
              <a:rPr lang="en-US" sz="4000" dirty="0" smtClean="0"/>
              <a:t>The Value of Q-</a:t>
            </a:r>
            <a:r>
              <a:rPr lang="en-US" sz="4000" dirty="0" err="1" smtClean="0"/>
              <a:t>Taxons</a:t>
            </a:r>
            <a:endParaRPr lang="en-US" sz="4000" dirty="0" smtClean="0"/>
          </a:p>
        </p:txBody>
      </p:sp>
      <p:sp>
        <p:nvSpPr>
          <p:cNvPr id="53251" name="Rectangle 3"/>
          <p:cNvSpPr>
            <a:spLocks noGrp="1" noChangeArrowheads="1"/>
          </p:cNvSpPr>
          <p:nvPr>
            <p:ph sz="quarter" idx="1"/>
          </p:nvPr>
        </p:nvSpPr>
        <p:spPr>
          <a:xfrm>
            <a:off x="1524000" y="1524000"/>
            <a:ext cx="7620000" cy="4191000"/>
          </a:xfrm>
        </p:spPr>
        <p:txBody>
          <a:bodyPr/>
          <a:lstStyle/>
          <a:p>
            <a:pPr marL="914400" lvl="1" indent="-393700" eaLnBrk="1" hangingPunct="1">
              <a:spcBef>
                <a:spcPct val="50000"/>
              </a:spcBef>
              <a:buFont typeface="Wingdings" pitchFamily="2" charset="2"/>
              <a:buChar char="§"/>
            </a:pPr>
            <a:r>
              <a:rPr lang="en-US" sz="3200" dirty="0" smtClean="0"/>
              <a:t>Solve problems involving elapsed time. </a:t>
            </a:r>
            <a:r>
              <a:rPr lang="en-US" sz="3200" b="1" dirty="0" smtClean="0"/>
              <a:t>450Q</a:t>
            </a:r>
          </a:p>
          <a:p>
            <a:pPr marL="914400" lvl="1" indent="-393700" eaLnBrk="1" hangingPunct="1">
              <a:spcBef>
                <a:spcPct val="50000"/>
              </a:spcBef>
              <a:buFont typeface="Wingdings" pitchFamily="2" charset="2"/>
              <a:buChar char="§"/>
            </a:pPr>
            <a:r>
              <a:rPr lang="en-US" sz="3200" dirty="0" smtClean="0"/>
              <a:t>Use a coordinate grid to solve problems.  Describe the path between given points on the plane. </a:t>
            </a:r>
            <a:r>
              <a:rPr lang="en-US" sz="3200" b="1" dirty="0" smtClean="0"/>
              <a:t>480Q</a:t>
            </a:r>
          </a:p>
          <a:p>
            <a:pPr marL="914400" lvl="1" indent="-393700" eaLnBrk="1" hangingPunct="1">
              <a:spcBef>
                <a:spcPct val="50000"/>
              </a:spcBef>
              <a:buFont typeface="Wingdings" pitchFamily="2" charset="2"/>
              <a:buChar char="§"/>
            </a:pPr>
            <a:r>
              <a:rPr lang="en-US" sz="3200" dirty="0" smtClean="0"/>
              <a:t>Divide using single-digit divisors, with and without remainders. </a:t>
            </a:r>
            <a:r>
              <a:rPr lang="en-US" sz="3200" b="1" dirty="0" smtClean="0"/>
              <a:t>450Q</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idx="4294967295"/>
          </p:nvPr>
        </p:nvSpPr>
        <p:spPr>
          <a:xfrm>
            <a:off x="2895600" y="2743200"/>
            <a:ext cx="6248400" cy="3962400"/>
          </a:xfrm>
        </p:spPr>
        <p:txBody>
          <a:bodyPr>
            <a:normAutofit fontScale="85000" lnSpcReduction="10000"/>
          </a:bodyPr>
          <a:lstStyle/>
          <a:p>
            <a:pPr marL="320040" indent="-320040" eaLnBrk="1" fontAlgn="auto" hangingPunct="1">
              <a:spcAft>
                <a:spcPts val="0"/>
              </a:spcAft>
              <a:buFont typeface="Wingdings" pitchFamily="2" charset="2"/>
              <a:buChar char="ü"/>
              <a:defRPr/>
            </a:pPr>
            <a:r>
              <a:rPr lang="en-US" sz="3600" dirty="0" smtClean="0"/>
              <a:t>Determines readiness </a:t>
            </a:r>
          </a:p>
          <a:p>
            <a:pPr marL="320040" indent="-320040" eaLnBrk="1" fontAlgn="auto" hangingPunct="1">
              <a:spcAft>
                <a:spcPts val="0"/>
              </a:spcAft>
              <a:buFont typeface="Wingdings" pitchFamily="2" charset="2"/>
              <a:buChar char="ü"/>
              <a:defRPr/>
            </a:pPr>
            <a:r>
              <a:rPr lang="en-US" sz="3600" dirty="0" smtClean="0"/>
              <a:t>Provides pre-requisite skills</a:t>
            </a:r>
          </a:p>
          <a:p>
            <a:pPr marL="320040" indent="-320040" eaLnBrk="1" fontAlgn="auto" hangingPunct="1">
              <a:spcAft>
                <a:spcPts val="0"/>
              </a:spcAft>
              <a:buFont typeface="Wingdings" pitchFamily="2" charset="2"/>
              <a:buChar char="ü"/>
              <a:defRPr/>
            </a:pPr>
            <a:r>
              <a:rPr lang="en-US" sz="3600" dirty="0" smtClean="0"/>
              <a:t>Monitors student math progress</a:t>
            </a:r>
          </a:p>
          <a:p>
            <a:pPr>
              <a:spcBef>
                <a:spcPts val="600"/>
              </a:spcBef>
              <a:buFont typeface="Wingdings" pitchFamily="2" charset="2"/>
              <a:buChar char="ü"/>
            </a:pPr>
            <a:r>
              <a:rPr lang="en-US" sz="3600" dirty="0" smtClean="0"/>
              <a:t>Adapts instructional methods</a:t>
            </a:r>
          </a:p>
          <a:p>
            <a:pPr>
              <a:spcBef>
                <a:spcPts val="600"/>
              </a:spcBef>
              <a:buFont typeface="Wingdings" pitchFamily="2" charset="2"/>
              <a:buChar char="ü"/>
            </a:pPr>
            <a:r>
              <a:rPr lang="en-US" sz="3600" dirty="0" smtClean="0"/>
              <a:t>Links big math ideas to core content</a:t>
            </a:r>
          </a:p>
          <a:p>
            <a:pPr>
              <a:spcBef>
                <a:spcPts val="600"/>
              </a:spcBef>
              <a:buFont typeface="Wingdings" pitchFamily="2" charset="2"/>
              <a:buChar char="ü"/>
            </a:pPr>
            <a:r>
              <a:rPr lang="en-US" sz="3600" dirty="0" smtClean="0"/>
              <a:t>Forecasts student performance on the end of year tests</a:t>
            </a:r>
          </a:p>
          <a:p>
            <a:pPr marL="320040" indent="-320040" eaLnBrk="1" fontAlgn="auto" hangingPunct="1">
              <a:spcAft>
                <a:spcPts val="0"/>
              </a:spcAft>
              <a:buFont typeface="Wingdings" pitchFamily="2" charset="2"/>
              <a:buChar char="ü"/>
              <a:defRPr/>
            </a:pPr>
            <a:endParaRPr lang="en-US" sz="3600" dirty="0" smtClean="0"/>
          </a:p>
          <a:p>
            <a:pPr marL="320040" indent="-320040" eaLnBrk="1" fontAlgn="auto" hangingPunct="1">
              <a:spcAft>
                <a:spcPts val="0"/>
              </a:spcAft>
              <a:buFont typeface="Wingdings" pitchFamily="2" charset="2"/>
              <a:buNone/>
              <a:defRPr/>
            </a:pPr>
            <a:endParaRPr lang="en-US" dirty="0" smtClean="0"/>
          </a:p>
          <a:p>
            <a:pPr marL="320040" indent="-320040" eaLnBrk="1" fontAlgn="auto" hangingPunct="1">
              <a:spcAft>
                <a:spcPts val="0"/>
              </a:spcAft>
              <a:buFont typeface="Wingdings" pitchFamily="2" charset="2"/>
              <a:buNone/>
              <a:defRPr/>
            </a:pPr>
            <a:endParaRPr lang="en-US" dirty="0" smtClean="0"/>
          </a:p>
        </p:txBody>
      </p:sp>
      <p:pic>
        <p:nvPicPr>
          <p:cNvPr id="55300" name="Picture 4" descr="mathsum"/>
          <p:cNvPicPr>
            <a:picLocks noChangeAspect="1" noChangeArrowheads="1"/>
          </p:cNvPicPr>
          <p:nvPr/>
        </p:nvPicPr>
        <p:blipFill>
          <a:blip r:embed="rId3" cstate="print"/>
          <a:srcRect/>
          <a:stretch>
            <a:fillRect/>
          </a:stretch>
        </p:blipFill>
        <p:spPr bwMode="auto">
          <a:xfrm>
            <a:off x="6477000" y="0"/>
            <a:ext cx="2667000" cy="2775541"/>
          </a:xfrm>
          <a:prstGeom prst="rect">
            <a:avLst/>
          </a:prstGeom>
          <a:noFill/>
          <a:ln w="9525">
            <a:noFill/>
            <a:miter lim="800000"/>
            <a:headEnd/>
            <a:tailEnd/>
          </a:ln>
        </p:spPr>
      </p:pic>
      <p:sp>
        <p:nvSpPr>
          <p:cNvPr id="5" name="Rectangle 4"/>
          <p:cNvSpPr/>
          <p:nvPr/>
        </p:nvSpPr>
        <p:spPr>
          <a:xfrm>
            <a:off x="2209800" y="228600"/>
            <a:ext cx="4542543" cy="2123658"/>
          </a:xfrm>
          <a:prstGeom prst="rect">
            <a:avLst/>
          </a:prstGeom>
        </p:spPr>
        <p:txBody>
          <a:bodyPr wrap="square">
            <a:spAutoFit/>
          </a:bodyPr>
          <a:lstStyle/>
          <a:p>
            <a:r>
              <a:rPr lang="en-US" sz="4400" dirty="0" smtClean="0">
                <a:solidFill>
                  <a:schemeClr val="tx1"/>
                </a:solidFill>
              </a:rPr>
              <a:t>What does a </a:t>
            </a:r>
            <a:r>
              <a:rPr lang="en-US" sz="4400" dirty="0" err="1" smtClean="0">
                <a:solidFill>
                  <a:schemeClr val="tx1"/>
                </a:solidFill>
              </a:rPr>
              <a:t>Quantile</a:t>
            </a:r>
            <a:r>
              <a:rPr lang="en-US" sz="4400" dirty="0" smtClean="0">
                <a:solidFill>
                  <a:schemeClr val="tx1"/>
                </a:solidFill>
              </a:rPr>
              <a:t> Measure mean?</a:t>
            </a:r>
            <a:endParaRPr lang="en-US" sz="4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81000" y="762000"/>
            <a:ext cx="8229600" cy="708025"/>
          </a:xfrm>
          <a:prstGeom prst="rect">
            <a:avLst/>
          </a:prstGeom>
          <a:noFill/>
          <a:ln w="9525">
            <a:noFill/>
            <a:miter lim="800000"/>
            <a:headEnd/>
            <a:tailEnd/>
          </a:ln>
        </p:spPr>
        <p:txBody>
          <a:bodyPr>
            <a:spAutoFit/>
          </a:bodyPr>
          <a:lstStyle/>
          <a:p>
            <a:r>
              <a:rPr lang="en-US" sz="4000" b="1" dirty="0"/>
              <a:t>The </a:t>
            </a:r>
            <a:r>
              <a:rPr lang="en-US" sz="4000" b="1" dirty="0" err="1"/>
              <a:t>Quantile</a:t>
            </a:r>
            <a:r>
              <a:rPr lang="en-US" sz="4000" b="1" dirty="0"/>
              <a:t> Framework is </a:t>
            </a:r>
            <a:r>
              <a:rPr lang="en-US" sz="4000" b="1" u="sng" dirty="0"/>
              <a:t>NOT</a:t>
            </a:r>
            <a:r>
              <a:rPr lang="en-US" sz="4000" b="1" dirty="0"/>
              <a:t>:</a:t>
            </a:r>
          </a:p>
        </p:txBody>
      </p:sp>
      <p:sp>
        <p:nvSpPr>
          <p:cNvPr id="57347" name="Text Box 3"/>
          <p:cNvSpPr txBox="1">
            <a:spLocks noChangeArrowheads="1"/>
          </p:cNvSpPr>
          <p:nvPr/>
        </p:nvSpPr>
        <p:spPr bwMode="auto">
          <a:xfrm>
            <a:off x="685800" y="1905000"/>
            <a:ext cx="7543800" cy="366713"/>
          </a:xfrm>
          <a:prstGeom prst="rect">
            <a:avLst/>
          </a:prstGeom>
          <a:noFill/>
          <a:ln w="9525">
            <a:noFill/>
            <a:miter lim="800000"/>
            <a:headEnd/>
            <a:tailEnd/>
          </a:ln>
        </p:spPr>
        <p:txBody>
          <a:bodyPr>
            <a:spAutoFit/>
          </a:bodyPr>
          <a:lstStyle/>
          <a:p>
            <a:pPr>
              <a:spcBef>
                <a:spcPct val="50000"/>
              </a:spcBef>
            </a:pPr>
            <a:endParaRPr lang="en-US"/>
          </a:p>
        </p:txBody>
      </p:sp>
      <p:sp>
        <p:nvSpPr>
          <p:cNvPr id="57348" name="Text Box 4"/>
          <p:cNvSpPr txBox="1">
            <a:spLocks noChangeArrowheads="1"/>
          </p:cNvSpPr>
          <p:nvPr/>
        </p:nvSpPr>
        <p:spPr bwMode="auto">
          <a:xfrm>
            <a:off x="152400" y="1524000"/>
            <a:ext cx="8839200" cy="4462463"/>
          </a:xfrm>
          <a:prstGeom prst="rect">
            <a:avLst/>
          </a:prstGeom>
          <a:solidFill>
            <a:schemeClr val="accent3">
              <a:lumMod val="90000"/>
            </a:schemeClr>
          </a:solidFill>
          <a:ln w="9525">
            <a:noFill/>
            <a:miter lim="800000"/>
            <a:headEnd/>
            <a:tailEnd/>
          </a:ln>
        </p:spPr>
        <p:txBody>
          <a:bodyPr>
            <a:spAutoFit/>
          </a:bodyPr>
          <a:lstStyle/>
          <a:p>
            <a:pPr>
              <a:buFont typeface="Wingdings" pitchFamily="2" charset="2"/>
              <a:buChar char="ü"/>
            </a:pPr>
            <a:r>
              <a:rPr lang="en-US" sz="3200" b="1" dirty="0"/>
              <a:t> </a:t>
            </a:r>
            <a:r>
              <a:rPr lang="en-US" sz="2800" b="1" dirty="0"/>
              <a:t>An indicator of mastery or a test score</a:t>
            </a:r>
          </a:p>
          <a:p>
            <a:pPr>
              <a:buFont typeface="Wingdings" pitchFamily="2" charset="2"/>
              <a:buChar char="ü"/>
            </a:pPr>
            <a:endParaRPr lang="en-US" sz="2800" dirty="0"/>
          </a:p>
          <a:p>
            <a:pPr>
              <a:buFont typeface="Wingdings" pitchFamily="2" charset="2"/>
              <a:buChar char="ü"/>
            </a:pPr>
            <a:r>
              <a:rPr lang="en-US" sz="2800" dirty="0"/>
              <a:t> </a:t>
            </a:r>
            <a:r>
              <a:rPr lang="en-US" sz="2800" b="1" dirty="0"/>
              <a:t>A list of mathematics skills</a:t>
            </a:r>
          </a:p>
          <a:p>
            <a:pPr>
              <a:buFont typeface="Wingdings" pitchFamily="2" charset="2"/>
              <a:buChar char="ü"/>
            </a:pPr>
            <a:endParaRPr lang="en-US" sz="2800" b="1" dirty="0"/>
          </a:p>
          <a:p>
            <a:pPr>
              <a:buFont typeface="Wingdings" pitchFamily="2" charset="2"/>
              <a:buChar char="ü"/>
            </a:pPr>
            <a:r>
              <a:rPr lang="en-US" sz="2800" b="1" dirty="0"/>
              <a:t> A curriculum for mathematics or a math program</a:t>
            </a:r>
          </a:p>
          <a:p>
            <a:pPr>
              <a:buFont typeface="Wingdings" pitchFamily="2" charset="2"/>
              <a:buChar char="ü"/>
            </a:pPr>
            <a:endParaRPr lang="en-US" sz="2800" b="1" dirty="0"/>
          </a:p>
          <a:p>
            <a:pPr>
              <a:buFont typeface="Wingdings" pitchFamily="2" charset="2"/>
              <a:buChar char="ü"/>
            </a:pPr>
            <a:r>
              <a:rPr lang="en-US" sz="2800" b="1" dirty="0"/>
              <a:t> Grade equivalent</a:t>
            </a:r>
          </a:p>
          <a:p>
            <a:pPr>
              <a:buFont typeface="Wingdings" pitchFamily="2" charset="2"/>
              <a:buChar char="ü"/>
            </a:pPr>
            <a:endParaRPr lang="en-US" sz="2800" b="1" dirty="0"/>
          </a:p>
          <a:p>
            <a:pPr>
              <a:buFont typeface="Wingdings" pitchFamily="2" charset="2"/>
              <a:buChar char="ü"/>
            </a:pPr>
            <a:r>
              <a:rPr lang="en-US" sz="2800" b="1" dirty="0"/>
              <a:t>A measure of a worksheet or test.</a:t>
            </a:r>
          </a:p>
          <a:p>
            <a:endParaRPr lang="en-US" sz="2800" dirty="0">
              <a:solidFill>
                <a:schemeClr val="tx2"/>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1"/>
          <p:cNvSpPr txBox="1">
            <a:spLocks noChangeArrowheads="1"/>
          </p:cNvSpPr>
          <p:nvPr/>
        </p:nvSpPr>
        <p:spPr bwMode="auto">
          <a:xfrm>
            <a:off x="152400" y="990600"/>
            <a:ext cx="4724400" cy="1077218"/>
          </a:xfrm>
          <a:prstGeom prst="rect">
            <a:avLst/>
          </a:prstGeom>
          <a:noFill/>
          <a:ln w="9525">
            <a:noFill/>
            <a:miter lim="800000"/>
            <a:headEnd/>
            <a:tailEnd/>
          </a:ln>
        </p:spPr>
        <p:txBody>
          <a:bodyPr>
            <a:spAutoFit/>
          </a:bodyPr>
          <a:lstStyle/>
          <a:p>
            <a:endParaRPr lang="en-US" sz="3200" dirty="0" smtClean="0">
              <a:solidFill>
                <a:schemeClr val="tx2"/>
              </a:solidFill>
            </a:endParaRPr>
          </a:p>
          <a:p>
            <a:r>
              <a:rPr lang="en-US" sz="3200" dirty="0" smtClean="0">
                <a:solidFill>
                  <a:schemeClr val="tx2"/>
                </a:solidFill>
              </a:rPr>
              <a:t>Let’s </a:t>
            </a:r>
            <a:r>
              <a:rPr lang="en-US" sz="3200" dirty="0">
                <a:solidFill>
                  <a:schemeClr val="tx2"/>
                </a:solidFill>
              </a:rPr>
              <a:t>Look At Ashleigh</a:t>
            </a:r>
          </a:p>
        </p:txBody>
      </p:sp>
      <p:sp>
        <p:nvSpPr>
          <p:cNvPr id="4" name="TextBox 3"/>
          <p:cNvSpPr txBox="1">
            <a:spLocks noChangeArrowheads="1"/>
          </p:cNvSpPr>
          <p:nvPr/>
        </p:nvSpPr>
        <p:spPr bwMode="auto">
          <a:xfrm>
            <a:off x="4800600" y="1219200"/>
            <a:ext cx="3886200" cy="4400550"/>
          </a:xfrm>
          <a:prstGeom prst="rect">
            <a:avLst/>
          </a:prstGeom>
          <a:noFill/>
          <a:ln w="9525">
            <a:noFill/>
            <a:miter lim="800000"/>
            <a:headEnd/>
            <a:tailEnd/>
          </a:ln>
        </p:spPr>
        <p:txBody>
          <a:bodyPr>
            <a:spAutoFit/>
          </a:bodyPr>
          <a:lstStyle/>
          <a:p>
            <a:r>
              <a:rPr lang="en-US" sz="3600"/>
              <a:t>7</a:t>
            </a:r>
            <a:r>
              <a:rPr lang="en-US" sz="3600" baseline="30000"/>
              <a:t>th</a:t>
            </a:r>
            <a:r>
              <a:rPr lang="en-US" sz="3600"/>
              <a:t> Grade Student</a:t>
            </a:r>
          </a:p>
          <a:p>
            <a:endParaRPr lang="en-US" sz="3600"/>
          </a:p>
          <a:p>
            <a:pPr>
              <a:buFont typeface="Arial" pitchFamily="34" charset="0"/>
              <a:buChar char="•"/>
            </a:pPr>
            <a:r>
              <a:rPr lang="en-US" sz="3600"/>
              <a:t>Well behaved</a:t>
            </a:r>
          </a:p>
          <a:p>
            <a:pPr>
              <a:buFont typeface="Arial" pitchFamily="34" charset="0"/>
              <a:buChar char="•"/>
            </a:pPr>
            <a:r>
              <a:rPr lang="en-US" sz="3600"/>
              <a:t>Hard Worker</a:t>
            </a:r>
          </a:p>
          <a:p>
            <a:pPr>
              <a:buFont typeface="Arial" pitchFamily="34" charset="0"/>
              <a:buChar char="•"/>
            </a:pPr>
            <a:r>
              <a:rPr lang="en-US" sz="3600"/>
              <a:t>Teacher pleaser</a:t>
            </a:r>
          </a:p>
          <a:p>
            <a:pPr>
              <a:buFont typeface="Arial" pitchFamily="34" charset="0"/>
              <a:buChar char="•"/>
            </a:pPr>
            <a:endParaRPr lang="en-US" sz="3600"/>
          </a:p>
          <a:p>
            <a:pPr>
              <a:buFont typeface="Arial" pitchFamily="34" charset="0"/>
              <a:buChar char="•"/>
            </a:pPr>
            <a:r>
              <a:rPr lang="en-US" sz="3600"/>
              <a:t>Quantile:  675Q</a:t>
            </a:r>
          </a:p>
          <a:p>
            <a:pPr>
              <a:buFont typeface="Arial" pitchFamily="34" charset="0"/>
              <a:buChar char="•"/>
            </a:pPr>
            <a:endParaRPr lang="en-US" sz="2800"/>
          </a:p>
        </p:txBody>
      </p:sp>
      <p:pic>
        <p:nvPicPr>
          <p:cNvPr id="59396" name="Picture 4" descr="jenny.bmp"/>
          <p:cNvPicPr>
            <a:picLocks noChangeAspect="1"/>
          </p:cNvPicPr>
          <p:nvPr/>
        </p:nvPicPr>
        <p:blipFill>
          <a:blip r:embed="rId3" cstate="print"/>
          <a:srcRect/>
          <a:stretch>
            <a:fillRect/>
          </a:stretch>
        </p:blipFill>
        <p:spPr bwMode="auto">
          <a:xfrm>
            <a:off x="990600" y="2057400"/>
            <a:ext cx="3038475" cy="4194175"/>
          </a:xfrm>
          <a:prstGeom prst="rect">
            <a:avLst/>
          </a:prstGeom>
          <a:noFill/>
          <a:ln w="9525">
            <a:noFill/>
            <a:miter lim="800000"/>
            <a:headEnd/>
            <a:tailEnd/>
          </a:ln>
        </p:spPr>
      </p:pic>
      <p:sp>
        <p:nvSpPr>
          <p:cNvPr id="5" name="Rectangle 4"/>
          <p:cNvSpPr/>
          <p:nvPr/>
        </p:nvSpPr>
        <p:spPr>
          <a:xfrm>
            <a:off x="1143000" y="0"/>
            <a:ext cx="7543800" cy="1200329"/>
          </a:xfrm>
          <a:prstGeom prst="rect">
            <a:avLst/>
          </a:prstGeom>
        </p:spPr>
        <p:txBody>
          <a:bodyPr wrap="square">
            <a:spAutoFit/>
          </a:bodyPr>
          <a:lstStyle/>
          <a:p>
            <a:r>
              <a:rPr lang="en-US" sz="3600" dirty="0" smtClean="0">
                <a:solidFill>
                  <a:schemeClr val="tx1"/>
                </a:solidFill>
              </a:rPr>
              <a:t>How can teachers use it in their classrooms</a:t>
            </a:r>
            <a:r>
              <a:rPr lang="en-US" sz="3600" dirty="0" smtClean="0"/>
              <a: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blinds(horizontal)">
                                      <p:cBhvr>
                                        <p:cTn id="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rot="5400000" flipH="1" flipV="1">
            <a:off x="609601" y="3657600"/>
            <a:ext cx="4572000" cy="3175"/>
          </a:xfrm>
          <a:prstGeom prst="straightConnector1">
            <a:avLst/>
          </a:prstGeom>
          <a:ln w="412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590800" y="2057400"/>
            <a:ext cx="609600"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90800" y="3505200"/>
            <a:ext cx="609600"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90800" y="4876800"/>
            <a:ext cx="609600"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90800" y="5562600"/>
            <a:ext cx="609600"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90800" y="2362200"/>
            <a:ext cx="609600"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sp>
        <p:nvSpPr>
          <p:cNvPr id="60424" name="TextBox 9"/>
          <p:cNvSpPr txBox="1">
            <a:spLocks noChangeArrowheads="1"/>
          </p:cNvSpPr>
          <p:nvPr/>
        </p:nvSpPr>
        <p:spPr bwMode="auto">
          <a:xfrm>
            <a:off x="3352800" y="5486400"/>
            <a:ext cx="838200" cy="369888"/>
          </a:xfrm>
          <a:prstGeom prst="rect">
            <a:avLst/>
          </a:prstGeom>
          <a:noFill/>
          <a:ln w="9525">
            <a:noFill/>
            <a:miter lim="800000"/>
            <a:headEnd/>
            <a:tailEnd/>
          </a:ln>
        </p:spPr>
        <p:txBody>
          <a:bodyPr>
            <a:spAutoFit/>
          </a:bodyPr>
          <a:lstStyle/>
          <a:p>
            <a:r>
              <a:rPr lang="en-US"/>
              <a:t>675</a:t>
            </a:r>
          </a:p>
        </p:txBody>
      </p:sp>
      <p:sp>
        <p:nvSpPr>
          <p:cNvPr id="60425" name="TextBox 10"/>
          <p:cNvSpPr txBox="1">
            <a:spLocks noChangeArrowheads="1"/>
          </p:cNvSpPr>
          <p:nvPr/>
        </p:nvSpPr>
        <p:spPr bwMode="auto">
          <a:xfrm>
            <a:off x="3352800" y="4724400"/>
            <a:ext cx="838200" cy="369888"/>
          </a:xfrm>
          <a:prstGeom prst="rect">
            <a:avLst/>
          </a:prstGeom>
          <a:noFill/>
          <a:ln w="9525">
            <a:noFill/>
            <a:miter lim="800000"/>
            <a:headEnd/>
            <a:tailEnd/>
          </a:ln>
        </p:spPr>
        <p:txBody>
          <a:bodyPr>
            <a:spAutoFit/>
          </a:bodyPr>
          <a:lstStyle/>
          <a:p>
            <a:r>
              <a:rPr lang="en-US"/>
              <a:t>700</a:t>
            </a:r>
          </a:p>
        </p:txBody>
      </p:sp>
      <p:sp>
        <p:nvSpPr>
          <p:cNvPr id="60426" name="TextBox 11"/>
          <p:cNvSpPr txBox="1">
            <a:spLocks noChangeArrowheads="1"/>
          </p:cNvSpPr>
          <p:nvPr/>
        </p:nvSpPr>
        <p:spPr bwMode="auto">
          <a:xfrm>
            <a:off x="3276600" y="3352800"/>
            <a:ext cx="838200" cy="369888"/>
          </a:xfrm>
          <a:prstGeom prst="rect">
            <a:avLst/>
          </a:prstGeom>
          <a:noFill/>
          <a:ln w="9525">
            <a:noFill/>
            <a:miter lim="800000"/>
            <a:headEnd/>
            <a:tailEnd/>
          </a:ln>
        </p:spPr>
        <p:txBody>
          <a:bodyPr>
            <a:spAutoFit/>
          </a:bodyPr>
          <a:lstStyle/>
          <a:p>
            <a:r>
              <a:rPr lang="en-US"/>
              <a:t>750</a:t>
            </a:r>
          </a:p>
        </p:txBody>
      </p:sp>
      <p:sp>
        <p:nvSpPr>
          <p:cNvPr id="60427" name="TextBox 12"/>
          <p:cNvSpPr txBox="1">
            <a:spLocks noChangeArrowheads="1"/>
          </p:cNvSpPr>
          <p:nvPr/>
        </p:nvSpPr>
        <p:spPr bwMode="auto">
          <a:xfrm>
            <a:off x="3276600" y="2209800"/>
            <a:ext cx="838200" cy="369888"/>
          </a:xfrm>
          <a:prstGeom prst="rect">
            <a:avLst/>
          </a:prstGeom>
          <a:noFill/>
          <a:ln w="9525">
            <a:noFill/>
            <a:miter lim="800000"/>
            <a:headEnd/>
            <a:tailEnd/>
          </a:ln>
        </p:spPr>
        <p:txBody>
          <a:bodyPr>
            <a:spAutoFit/>
          </a:bodyPr>
          <a:lstStyle/>
          <a:p>
            <a:r>
              <a:rPr lang="en-US"/>
              <a:t>800</a:t>
            </a:r>
          </a:p>
        </p:txBody>
      </p:sp>
      <p:sp>
        <p:nvSpPr>
          <p:cNvPr id="60428" name="TextBox 13"/>
          <p:cNvSpPr txBox="1">
            <a:spLocks noChangeArrowheads="1"/>
          </p:cNvSpPr>
          <p:nvPr/>
        </p:nvSpPr>
        <p:spPr bwMode="auto">
          <a:xfrm>
            <a:off x="3276600" y="1828800"/>
            <a:ext cx="838200" cy="369888"/>
          </a:xfrm>
          <a:prstGeom prst="rect">
            <a:avLst/>
          </a:prstGeom>
          <a:noFill/>
          <a:ln w="9525">
            <a:noFill/>
            <a:miter lim="800000"/>
            <a:headEnd/>
            <a:tailEnd/>
          </a:ln>
        </p:spPr>
        <p:txBody>
          <a:bodyPr>
            <a:spAutoFit/>
          </a:bodyPr>
          <a:lstStyle/>
          <a:p>
            <a:r>
              <a:rPr lang="en-US"/>
              <a:t>810</a:t>
            </a:r>
          </a:p>
        </p:txBody>
      </p:sp>
      <p:sp>
        <p:nvSpPr>
          <p:cNvPr id="60429" name="Rectangle 14"/>
          <p:cNvSpPr>
            <a:spLocks noChangeArrowheads="1"/>
          </p:cNvSpPr>
          <p:nvPr/>
        </p:nvSpPr>
        <p:spPr bwMode="auto">
          <a:xfrm>
            <a:off x="152400" y="304800"/>
            <a:ext cx="2362200" cy="3108325"/>
          </a:xfrm>
          <a:prstGeom prst="rect">
            <a:avLst/>
          </a:prstGeom>
          <a:solidFill>
            <a:srgbClr val="FFFF00"/>
          </a:solidFill>
          <a:ln w="9525">
            <a:noFill/>
            <a:miter lim="800000"/>
            <a:headEnd/>
            <a:tailEnd/>
          </a:ln>
        </p:spPr>
        <p:txBody>
          <a:bodyPr>
            <a:spAutoFit/>
          </a:bodyPr>
          <a:lstStyle/>
          <a:p>
            <a:pPr algn="ctr"/>
            <a:r>
              <a:rPr lang="en-US" sz="2800">
                <a:solidFill>
                  <a:schemeClr val="tx2"/>
                </a:solidFill>
              </a:rPr>
              <a:t>Model or compute with integers using multiplication or division.  Q-810</a:t>
            </a:r>
          </a:p>
        </p:txBody>
      </p:sp>
      <p:cxnSp>
        <p:nvCxnSpPr>
          <p:cNvPr id="17" name="Straight Arrow Connector 16"/>
          <p:cNvCxnSpPr/>
          <p:nvPr/>
        </p:nvCxnSpPr>
        <p:spPr>
          <a:xfrm rot="10800000">
            <a:off x="3962400" y="5715000"/>
            <a:ext cx="1981200" cy="1588"/>
          </a:xfrm>
          <a:prstGeom prst="straightConnector1">
            <a:avLst/>
          </a:prstGeom>
          <a:ln w="66675">
            <a:solidFill>
              <a:srgbClr val="E6E60A"/>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6248400" y="5334000"/>
            <a:ext cx="2209800" cy="708025"/>
          </a:xfrm>
          <a:prstGeom prst="rect">
            <a:avLst/>
          </a:prstGeom>
          <a:noFill/>
          <a:ln w="9525">
            <a:noFill/>
            <a:miter lim="800000"/>
            <a:headEnd/>
            <a:tailEnd/>
          </a:ln>
        </p:spPr>
        <p:txBody>
          <a:bodyPr>
            <a:spAutoFit/>
          </a:bodyPr>
          <a:lstStyle/>
          <a:p>
            <a:r>
              <a:rPr lang="en-US" sz="4000"/>
              <a:t>Ashleigh</a:t>
            </a:r>
          </a:p>
        </p:txBody>
      </p:sp>
      <p:cxnSp>
        <p:nvCxnSpPr>
          <p:cNvPr id="20" name="Straight Arrow Connector 19"/>
          <p:cNvCxnSpPr/>
          <p:nvPr/>
        </p:nvCxnSpPr>
        <p:spPr>
          <a:xfrm rot="16200000" flipV="1">
            <a:off x="3695700" y="2857500"/>
            <a:ext cx="2819400" cy="1828800"/>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par>
                                <p:cTn id="16" presetID="6" presetClass="emph" presetSubtype="0" fill="hold" nodeType="withEffect">
                                  <p:stCondLst>
                                    <p:cond delay="0"/>
                                  </p:stCondLst>
                                  <p:childTnLst>
                                    <p:animScale>
                                      <p:cBhvr>
                                        <p:cTn id="17" dur="2000" fill="hold"/>
                                        <p:tgtEl>
                                          <p:spTgt spid="2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descr="elf 29.jpg"/>
          <p:cNvPicPr>
            <a:picLocks noChangeAspect="1"/>
          </p:cNvPicPr>
          <p:nvPr/>
        </p:nvPicPr>
        <p:blipFill>
          <a:blip r:embed="rId3" cstate="print"/>
          <a:srcRect/>
          <a:stretch>
            <a:fillRect/>
          </a:stretch>
        </p:blipFill>
        <p:spPr bwMode="auto">
          <a:xfrm rot="-443379">
            <a:off x="117475" y="215900"/>
            <a:ext cx="3482975" cy="2039938"/>
          </a:xfrm>
          <a:prstGeom prst="rect">
            <a:avLst/>
          </a:prstGeom>
          <a:noFill/>
          <a:ln w="9525">
            <a:noFill/>
            <a:miter lim="800000"/>
            <a:headEnd/>
            <a:tailEnd/>
          </a:ln>
        </p:spPr>
      </p:pic>
      <p:graphicFrame>
        <p:nvGraphicFramePr>
          <p:cNvPr id="10" name="Content Placeholder 9"/>
          <p:cNvGraphicFramePr>
            <a:graphicFrameLocks noGrp="1"/>
          </p:cNvGraphicFramePr>
          <p:nvPr>
            <p:ph sz="quarter" idx="1"/>
          </p:nvPr>
        </p:nvGraphicFramePr>
        <p:xfrm>
          <a:off x="3657600" y="0"/>
          <a:ext cx="5181601" cy="6583680"/>
        </p:xfrm>
        <a:graphic>
          <a:graphicData uri="http://schemas.openxmlformats.org/drawingml/2006/table">
            <a:tbl>
              <a:tblPr>
                <a:tableStyleId>{3C2FFA5D-87B4-456A-9821-1D502468CF0F}</a:tableStyleId>
              </a:tblPr>
              <a:tblGrid>
                <a:gridCol w="1206010"/>
                <a:gridCol w="1793865"/>
                <a:gridCol w="2181726"/>
              </a:tblGrid>
              <a:tr h="239310">
                <a:tc>
                  <a:txBody>
                    <a:bodyPr/>
                    <a:lstStyle/>
                    <a:p>
                      <a:pPr marL="0" marR="0" algn="ctr">
                        <a:spcBef>
                          <a:spcPts val="0"/>
                        </a:spcBef>
                        <a:spcAft>
                          <a:spcPts val="0"/>
                        </a:spcAft>
                      </a:pPr>
                      <a:r>
                        <a:rPr lang="en-US" sz="2400" baseline="0" dirty="0">
                          <a:solidFill>
                            <a:schemeClr val="tx2"/>
                          </a:solidFill>
                        </a:rPr>
                        <a:t>Grade</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Name</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Quantile Measure</a:t>
                      </a:r>
                      <a:endParaRPr lang="en-US" sz="2400" baseline="0" dirty="0">
                        <a:solidFill>
                          <a:schemeClr val="tx2"/>
                        </a:solidFill>
                        <a:latin typeface="Calibri"/>
                        <a:ea typeface="Calibri"/>
                        <a:cs typeface="Times New Roman"/>
                      </a:endParaRPr>
                    </a:p>
                  </a:txBody>
                  <a:tcPr marL="68580" marR="68580" marT="0" marB="0"/>
                </a:tc>
              </a:tr>
              <a:tr h="245226">
                <a:tc>
                  <a:txBody>
                    <a:bodyPr/>
                    <a:lstStyle/>
                    <a:p>
                      <a:pPr marL="0" marR="0" algn="ctr">
                        <a:spcBef>
                          <a:spcPts val="0"/>
                        </a:spcBef>
                        <a:spcAft>
                          <a:spcPts val="0"/>
                        </a:spcAft>
                      </a:pPr>
                      <a:r>
                        <a:rPr lang="en-US" sz="2400" baseline="0" dirty="0" smtClean="0">
                          <a:solidFill>
                            <a:schemeClr val="tx2"/>
                          </a:solidFill>
                          <a:latin typeface="Calibri"/>
                          <a:ea typeface="Calibri"/>
                          <a:cs typeface="Times New Roman"/>
                        </a:rPr>
                        <a:t>7</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Lee</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1035</a:t>
                      </a:r>
                      <a:endParaRPr lang="en-US" sz="2400" baseline="0" dirty="0">
                        <a:solidFill>
                          <a:schemeClr val="tx2"/>
                        </a:solidFill>
                        <a:latin typeface="Calibri"/>
                        <a:ea typeface="Calibri"/>
                        <a:cs typeface="Times New Roman"/>
                      </a:endParaRPr>
                    </a:p>
                  </a:txBody>
                  <a:tcPr marL="68580" marR="68580" marT="0" marB="0"/>
                </a:tc>
              </a:tr>
              <a:tr h="245226">
                <a:tc>
                  <a:txBody>
                    <a:bodyPr/>
                    <a:lstStyle/>
                    <a:p>
                      <a:pPr marL="0" marR="0" algn="ctr">
                        <a:spcBef>
                          <a:spcPts val="0"/>
                        </a:spcBef>
                        <a:spcAft>
                          <a:spcPts val="0"/>
                        </a:spcAft>
                      </a:pPr>
                      <a:r>
                        <a:rPr lang="en-US" sz="2400" baseline="0" dirty="0" smtClean="0">
                          <a:solidFill>
                            <a:schemeClr val="tx2"/>
                          </a:solidFill>
                          <a:latin typeface="Calibri"/>
                          <a:ea typeface="Calibri"/>
                          <a:cs typeface="Times New Roman"/>
                        </a:rPr>
                        <a:t>7</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Henry</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980</a:t>
                      </a:r>
                      <a:endParaRPr lang="en-US" sz="2400" baseline="0" dirty="0">
                        <a:solidFill>
                          <a:schemeClr val="tx2"/>
                        </a:solidFill>
                        <a:latin typeface="Calibri"/>
                        <a:ea typeface="Calibri"/>
                        <a:cs typeface="Times New Roman"/>
                      </a:endParaRPr>
                    </a:p>
                  </a:txBody>
                  <a:tcPr marL="68580" marR="68580" marT="0" marB="0"/>
                </a:tc>
              </a:tr>
              <a:tr h="245226">
                <a:tc>
                  <a:txBody>
                    <a:bodyPr/>
                    <a:lstStyle/>
                    <a:p>
                      <a:pPr marL="0" marR="0" algn="ctr">
                        <a:spcBef>
                          <a:spcPts val="0"/>
                        </a:spcBef>
                        <a:spcAft>
                          <a:spcPts val="0"/>
                        </a:spcAft>
                      </a:pPr>
                      <a:r>
                        <a:rPr lang="en-US" sz="2400" baseline="0" dirty="0" smtClean="0">
                          <a:solidFill>
                            <a:schemeClr val="tx2"/>
                          </a:solidFill>
                          <a:latin typeface="Calibri"/>
                          <a:ea typeface="Calibri"/>
                          <a:cs typeface="Times New Roman"/>
                        </a:rPr>
                        <a:t>7</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Kaleb</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940</a:t>
                      </a:r>
                      <a:endParaRPr lang="en-US" sz="2400" baseline="0" dirty="0">
                        <a:solidFill>
                          <a:schemeClr val="tx2"/>
                        </a:solidFill>
                        <a:latin typeface="Calibri"/>
                        <a:ea typeface="Calibri"/>
                        <a:cs typeface="Times New Roman"/>
                      </a:endParaRPr>
                    </a:p>
                  </a:txBody>
                  <a:tcPr marL="68580" marR="68580" marT="0" marB="0"/>
                </a:tc>
              </a:tr>
              <a:tr h="245226">
                <a:tc>
                  <a:txBody>
                    <a:bodyPr/>
                    <a:lstStyle/>
                    <a:p>
                      <a:pPr marL="0" marR="0" algn="ctr">
                        <a:spcBef>
                          <a:spcPts val="0"/>
                        </a:spcBef>
                        <a:spcAft>
                          <a:spcPts val="0"/>
                        </a:spcAft>
                      </a:pPr>
                      <a:r>
                        <a:rPr lang="en-US" sz="2400" baseline="0" dirty="0" smtClean="0">
                          <a:solidFill>
                            <a:schemeClr val="tx2"/>
                          </a:solidFill>
                          <a:latin typeface="Calibri"/>
                          <a:ea typeface="Calibri"/>
                          <a:cs typeface="Times New Roman"/>
                        </a:rPr>
                        <a:t>7</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Destiny</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905</a:t>
                      </a:r>
                      <a:endParaRPr lang="en-US" sz="2400" baseline="0" dirty="0">
                        <a:solidFill>
                          <a:schemeClr val="tx2"/>
                        </a:solidFill>
                        <a:latin typeface="Calibri"/>
                        <a:ea typeface="Calibri"/>
                        <a:cs typeface="Times New Roman"/>
                      </a:endParaRPr>
                    </a:p>
                  </a:txBody>
                  <a:tcPr marL="68580" marR="68580" marT="0" marB="0"/>
                </a:tc>
              </a:tr>
              <a:tr h="245226">
                <a:tc>
                  <a:txBody>
                    <a:bodyPr/>
                    <a:lstStyle/>
                    <a:p>
                      <a:pPr marL="0" marR="0" algn="ctr">
                        <a:spcBef>
                          <a:spcPts val="0"/>
                        </a:spcBef>
                        <a:spcAft>
                          <a:spcPts val="0"/>
                        </a:spcAft>
                      </a:pPr>
                      <a:r>
                        <a:rPr lang="en-US" sz="2400" baseline="0" dirty="0" smtClean="0">
                          <a:solidFill>
                            <a:schemeClr val="tx2"/>
                          </a:solidFill>
                          <a:latin typeface="Calibri"/>
                          <a:ea typeface="Calibri"/>
                          <a:cs typeface="Times New Roman"/>
                        </a:rPr>
                        <a:t>7</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Dustin</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850</a:t>
                      </a:r>
                      <a:endParaRPr lang="en-US" sz="2400" baseline="0" dirty="0">
                        <a:solidFill>
                          <a:schemeClr val="tx2"/>
                        </a:solidFill>
                        <a:latin typeface="Calibri"/>
                        <a:ea typeface="Calibri"/>
                        <a:cs typeface="Times New Roman"/>
                      </a:endParaRPr>
                    </a:p>
                  </a:txBody>
                  <a:tcPr marL="68580" marR="68580" marT="0" marB="0"/>
                </a:tc>
              </a:tr>
              <a:tr h="245226">
                <a:tc>
                  <a:txBody>
                    <a:bodyPr/>
                    <a:lstStyle/>
                    <a:p>
                      <a:pPr marL="0" marR="0" algn="ctr">
                        <a:spcBef>
                          <a:spcPts val="0"/>
                        </a:spcBef>
                        <a:spcAft>
                          <a:spcPts val="0"/>
                        </a:spcAft>
                      </a:pPr>
                      <a:r>
                        <a:rPr lang="en-US" sz="2400" baseline="0" dirty="0" smtClean="0">
                          <a:solidFill>
                            <a:schemeClr val="tx2"/>
                          </a:solidFill>
                          <a:latin typeface="Calibri"/>
                          <a:ea typeface="Calibri"/>
                          <a:cs typeface="Times New Roman"/>
                        </a:rPr>
                        <a:t>7</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Crystal</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800</a:t>
                      </a:r>
                      <a:endParaRPr lang="en-US" sz="2400" baseline="0" dirty="0">
                        <a:solidFill>
                          <a:schemeClr val="tx2"/>
                        </a:solidFill>
                        <a:latin typeface="Calibri"/>
                        <a:ea typeface="Calibri"/>
                        <a:cs typeface="Times New Roman"/>
                      </a:endParaRPr>
                    </a:p>
                  </a:txBody>
                  <a:tcPr marL="68580" marR="68580" marT="0" marB="0"/>
                </a:tc>
              </a:tr>
              <a:tr h="245226">
                <a:tc>
                  <a:txBody>
                    <a:bodyPr/>
                    <a:lstStyle/>
                    <a:p>
                      <a:pPr marL="0" marR="0" algn="ctr">
                        <a:spcBef>
                          <a:spcPts val="0"/>
                        </a:spcBef>
                        <a:spcAft>
                          <a:spcPts val="0"/>
                        </a:spcAft>
                      </a:pPr>
                      <a:r>
                        <a:rPr lang="en-US" sz="2400" baseline="0" dirty="0" smtClean="0">
                          <a:solidFill>
                            <a:schemeClr val="tx2"/>
                          </a:solidFill>
                          <a:latin typeface="Calibri"/>
                          <a:ea typeface="Calibri"/>
                          <a:cs typeface="Times New Roman"/>
                        </a:rPr>
                        <a:t>7</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Taquashia</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780</a:t>
                      </a:r>
                      <a:endParaRPr lang="en-US" sz="2400" baseline="0" dirty="0">
                        <a:solidFill>
                          <a:schemeClr val="tx2"/>
                        </a:solidFill>
                        <a:latin typeface="Calibri"/>
                        <a:ea typeface="Calibri"/>
                        <a:cs typeface="Times New Roman"/>
                      </a:endParaRPr>
                    </a:p>
                  </a:txBody>
                  <a:tcPr marL="68580" marR="68580" marT="0" marB="0"/>
                </a:tc>
              </a:tr>
              <a:tr h="245226">
                <a:tc>
                  <a:txBody>
                    <a:bodyPr/>
                    <a:lstStyle/>
                    <a:p>
                      <a:pPr marL="0" marR="0" algn="ctr">
                        <a:spcBef>
                          <a:spcPts val="0"/>
                        </a:spcBef>
                        <a:spcAft>
                          <a:spcPts val="0"/>
                        </a:spcAft>
                      </a:pPr>
                      <a:r>
                        <a:rPr lang="en-US" sz="2400" baseline="0" dirty="0" smtClean="0">
                          <a:solidFill>
                            <a:schemeClr val="tx2"/>
                          </a:solidFill>
                          <a:latin typeface="Calibri"/>
                          <a:ea typeface="Calibri"/>
                          <a:cs typeface="Times New Roman"/>
                        </a:rPr>
                        <a:t>7</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Carlos</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755</a:t>
                      </a:r>
                      <a:endParaRPr lang="en-US" sz="2400" baseline="0" dirty="0">
                        <a:solidFill>
                          <a:schemeClr val="tx2"/>
                        </a:solidFill>
                        <a:latin typeface="Calibri"/>
                        <a:ea typeface="Calibri"/>
                        <a:cs typeface="Times New Roman"/>
                      </a:endParaRPr>
                    </a:p>
                  </a:txBody>
                  <a:tcPr marL="68580" marR="68580" marT="0" marB="0"/>
                </a:tc>
              </a:tr>
              <a:tr h="245226">
                <a:tc>
                  <a:txBody>
                    <a:bodyPr/>
                    <a:lstStyle/>
                    <a:p>
                      <a:pPr marL="0" marR="0" algn="ctr">
                        <a:spcBef>
                          <a:spcPts val="0"/>
                        </a:spcBef>
                        <a:spcAft>
                          <a:spcPts val="0"/>
                        </a:spcAft>
                      </a:pPr>
                      <a:r>
                        <a:rPr lang="en-US" sz="2400" baseline="0" dirty="0" smtClean="0">
                          <a:solidFill>
                            <a:schemeClr val="tx2"/>
                          </a:solidFill>
                          <a:latin typeface="Calibri"/>
                          <a:ea typeface="Calibri"/>
                          <a:cs typeface="Times New Roman"/>
                        </a:rPr>
                        <a:t>7</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smtClean="0">
                          <a:solidFill>
                            <a:schemeClr val="tx2"/>
                          </a:solidFill>
                        </a:rPr>
                        <a:t>Ashleigh</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smtClean="0">
                          <a:solidFill>
                            <a:schemeClr val="tx2"/>
                          </a:solidFill>
                        </a:rPr>
                        <a:t>675</a:t>
                      </a:r>
                      <a:endParaRPr lang="en-US" sz="2400" baseline="0" dirty="0">
                        <a:solidFill>
                          <a:schemeClr val="tx2"/>
                        </a:solidFill>
                        <a:latin typeface="Calibri"/>
                        <a:ea typeface="Calibri"/>
                        <a:cs typeface="Times New Roman"/>
                      </a:endParaRPr>
                    </a:p>
                  </a:txBody>
                  <a:tcPr marL="68580" marR="68580" marT="0" marB="0"/>
                </a:tc>
              </a:tr>
              <a:tr h="245226">
                <a:tc>
                  <a:txBody>
                    <a:bodyPr/>
                    <a:lstStyle/>
                    <a:p>
                      <a:pPr marL="0" marR="0" algn="ctr">
                        <a:spcBef>
                          <a:spcPts val="0"/>
                        </a:spcBef>
                        <a:spcAft>
                          <a:spcPts val="0"/>
                        </a:spcAft>
                      </a:pPr>
                      <a:r>
                        <a:rPr lang="en-US" sz="2400" baseline="0" dirty="0" smtClean="0">
                          <a:solidFill>
                            <a:schemeClr val="tx2"/>
                          </a:solidFill>
                          <a:latin typeface="Calibri"/>
                          <a:ea typeface="Calibri"/>
                          <a:cs typeface="Times New Roman"/>
                        </a:rPr>
                        <a:t>7</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Diana</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670</a:t>
                      </a:r>
                      <a:endParaRPr lang="en-US" sz="2400" baseline="0" dirty="0">
                        <a:solidFill>
                          <a:schemeClr val="tx2"/>
                        </a:solidFill>
                        <a:latin typeface="Calibri"/>
                        <a:ea typeface="Calibri"/>
                        <a:cs typeface="Times New Roman"/>
                      </a:endParaRPr>
                    </a:p>
                  </a:txBody>
                  <a:tcPr marL="68580" marR="68580" marT="0" marB="0"/>
                </a:tc>
              </a:tr>
              <a:tr h="239310">
                <a:tc>
                  <a:txBody>
                    <a:bodyPr/>
                    <a:lstStyle/>
                    <a:p>
                      <a:pPr marL="0" marR="0" algn="ctr">
                        <a:spcBef>
                          <a:spcPts val="0"/>
                        </a:spcBef>
                        <a:spcAft>
                          <a:spcPts val="0"/>
                        </a:spcAft>
                      </a:pPr>
                      <a:r>
                        <a:rPr lang="en-US" sz="2400" baseline="0" dirty="0" smtClean="0">
                          <a:solidFill>
                            <a:schemeClr val="tx2"/>
                          </a:solidFill>
                          <a:latin typeface="Calibri"/>
                          <a:ea typeface="Calibri"/>
                          <a:cs typeface="Times New Roman"/>
                        </a:rPr>
                        <a:t>7</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Tony</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605</a:t>
                      </a:r>
                      <a:endParaRPr lang="en-US" sz="2400" baseline="0" dirty="0">
                        <a:solidFill>
                          <a:schemeClr val="tx2"/>
                        </a:solidFill>
                        <a:latin typeface="Calibri"/>
                        <a:ea typeface="Calibri"/>
                        <a:cs typeface="Times New Roman"/>
                      </a:endParaRPr>
                    </a:p>
                  </a:txBody>
                  <a:tcPr marL="68580" marR="68580" marT="0" marB="0"/>
                </a:tc>
              </a:tr>
              <a:tr h="245226">
                <a:tc>
                  <a:txBody>
                    <a:bodyPr/>
                    <a:lstStyle/>
                    <a:p>
                      <a:pPr marL="0" marR="0" algn="ctr">
                        <a:spcBef>
                          <a:spcPts val="0"/>
                        </a:spcBef>
                        <a:spcAft>
                          <a:spcPts val="0"/>
                        </a:spcAft>
                      </a:pPr>
                      <a:r>
                        <a:rPr lang="en-US" sz="2400" baseline="0" dirty="0" smtClean="0">
                          <a:solidFill>
                            <a:schemeClr val="tx2"/>
                          </a:solidFill>
                          <a:latin typeface="Calibri"/>
                          <a:ea typeface="Calibri"/>
                          <a:cs typeface="Times New Roman"/>
                        </a:rPr>
                        <a:t>7</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smtClean="0">
                          <a:solidFill>
                            <a:schemeClr val="tx2"/>
                          </a:solidFill>
                        </a:rPr>
                        <a:t>Mina</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smtClean="0">
                          <a:solidFill>
                            <a:schemeClr val="tx2"/>
                          </a:solidFill>
                        </a:rPr>
                        <a:t>585</a:t>
                      </a:r>
                      <a:endParaRPr lang="en-US" sz="2400" baseline="0" dirty="0">
                        <a:solidFill>
                          <a:schemeClr val="tx2"/>
                        </a:solidFill>
                        <a:latin typeface="Calibri"/>
                        <a:ea typeface="Calibri"/>
                        <a:cs typeface="Times New Roman"/>
                      </a:endParaRPr>
                    </a:p>
                  </a:txBody>
                  <a:tcPr marL="68580" marR="68580" marT="0" marB="0"/>
                </a:tc>
              </a:tr>
              <a:tr h="245226">
                <a:tc>
                  <a:txBody>
                    <a:bodyPr/>
                    <a:lstStyle/>
                    <a:p>
                      <a:pPr marL="0" marR="0" algn="ctr">
                        <a:spcBef>
                          <a:spcPts val="0"/>
                        </a:spcBef>
                        <a:spcAft>
                          <a:spcPts val="0"/>
                        </a:spcAft>
                      </a:pPr>
                      <a:r>
                        <a:rPr lang="en-US" sz="2400" baseline="0" dirty="0" smtClean="0">
                          <a:solidFill>
                            <a:schemeClr val="tx2"/>
                          </a:solidFill>
                          <a:latin typeface="Calibri"/>
                          <a:ea typeface="Calibri"/>
                          <a:cs typeface="Times New Roman"/>
                        </a:rPr>
                        <a:t>7</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Kyanna</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560</a:t>
                      </a:r>
                      <a:endParaRPr lang="en-US" sz="2400" baseline="0" dirty="0">
                        <a:solidFill>
                          <a:schemeClr val="tx2"/>
                        </a:solidFill>
                        <a:latin typeface="Calibri"/>
                        <a:ea typeface="Calibri"/>
                        <a:cs typeface="Times New Roman"/>
                      </a:endParaRPr>
                    </a:p>
                  </a:txBody>
                  <a:tcPr marL="68580" marR="68580" marT="0" marB="0"/>
                </a:tc>
              </a:tr>
              <a:tr h="245226">
                <a:tc>
                  <a:txBody>
                    <a:bodyPr/>
                    <a:lstStyle/>
                    <a:p>
                      <a:pPr marL="0" marR="0" algn="ctr">
                        <a:spcBef>
                          <a:spcPts val="0"/>
                        </a:spcBef>
                        <a:spcAft>
                          <a:spcPts val="0"/>
                        </a:spcAft>
                      </a:pPr>
                      <a:r>
                        <a:rPr lang="en-US" sz="2400" baseline="0" dirty="0" smtClean="0">
                          <a:solidFill>
                            <a:schemeClr val="tx2"/>
                          </a:solidFill>
                          <a:latin typeface="Calibri"/>
                          <a:ea typeface="Calibri"/>
                          <a:cs typeface="Times New Roman"/>
                        </a:rPr>
                        <a:t>7</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Je Ree</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535</a:t>
                      </a:r>
                      <a:endParaRPr lang="en-US" sz="2400" baseline="0" dirty="0">
                        <a:solidFill>
                          <a:schemeClr val="tx2"/>
                        </a:solidFill>
                        <a:latin typeface="Calibri"/>
                        <a:ea typeface="Calibri"/>
                        <a:cs typeface="Times New Roman"/>
                      </a:endParaRPr>
                    </a:p>
                  </a:txBody>
                  <a:tcPr marL="68580" marR="68580" marT="0" marB="0"/>
                </a:tc>
              </a:tr>
              <a:tr h="245226">
                <a:tc>
                  <a:txBody>
                    <a:bodyPr/>
                    <a:lstStyle/>
                    <a:p>
                      <a:pPr marL="0" marR="0" algn="ctr">
                        <a:spcBef>
                          <a:spcPts val="0"/>
                        </a:spcBef>
                        <a:spcAft>
                          <a:spcPts val="0"/>
                        </a:spcAft>
                      </a:pPr>
                      <a:r>
                        <a:rPr lang="en-US" sz="2400" baseline="0" dirty="0" smtClean="0">
                          <a:solidFill>
                            <a:schemeClr val="tx2"/>
                          </a:solidFill>
                          <a:latin typeface="Calibri"/>
                          <a:ea typeface="Calibri"/>
                          <a:cs typeface="Times New Roman"/>
                        </a:rPr>
                        <a:t>7</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Blake</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468</a:t>
                      </a:r>
                      <a:endParaRPr lang="en-US" sz="2400" baseline="0" dirty="0">
                        <a:solidFill>
                          <a:schemeClr val="tx2"/>
                        </a:solidFill>
                        <a:latin typeface="Calibri"/>
                        <a:ea typeface="Calibri"/>
                        <a:cs typeface="Times New Roman"/>
                      </a:endParaRPr>
                    </a:p>
                  </a:txBody>
                  <a:tcPr marL="68580" marR="68580" marT="0" marB="0"/>
                </a:tc>
              </a:tr>
              <a:tr h="245226">
                <a:tc>
                  <a:txBody>
                    <a:bodyPr/>
                    <a:lstStyle/>
                    <a:p>
                      <a:pPr marL="0" marR="0" algn="ctr">
                        <a:spcBef>
                          <a:spcPts val="0"/>
                        </a:spcBef>
                        <a:spcAft>
                          <a:spcPts val="0"/>
                        </a:spcAft>
                      </a:pPr>
                      <a:r>
                        <a:rPr lang="en-US" sz="2400" baseline="0" dirty="0" smtClean="0">
                          <a:solidFill>
                            <a:schemeClr val="tx2"/>
                          </a:solidFill>
                          <a:latin typeface="Calibri"/>
                          <a:ea typeface="Calibri"/>
                          <a:cs typeface="Times New Roman"/>
                        </a:rPr>
                        <a:t>7</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a:solidFill>
                            <a:schemeClr val="tx2"/>
                          </a:solidFill>
                        </a:rPr>
                        <a:t>Caroline</a:t>
                      </a:r>
                      <a:endParaRPr lang="en-US" sz="2400" baseline="0" dirty="0">
                        <a:solidFill>
                          <a:schemeClr val="tx2"/>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aseline="0" dirty="0" smtClean="0">
                          <a:solidFill>
                            <a:schemeClr val="tx2"/>
                          </a:solidFill>
                        </a:rPr>
                        <a:t>460</a:t>
                      </a:r>
                      <a:endParaRPr lang="en-US" sz="2400" baseline="0" dirty="0">
                        <a:solidFill>
                          <a:schemeClr val="tx2"/>
                        </a:solidFill>
                        <a:latin typeface="Calibri"/>
                        <a:ea typeface="Calibri"/>
                        <a:cs typeface="Times New Roman"/>
                      </a:endParaRPr>
                    </a:p>
                  </a:txBody>
                  <a:tcPr marL="68580" marR="68580" marT="0" marB="0"/>
                </a:tc>
              </a:tr>
            </a:tbl>
          </a:graphicData>
        </a:graphic>
      </p:graphicFrame>
      <p:sp>
        <p:nvSpPr>
          <p:cNvPr id="61444" name="TextBox 3"/>
          <p:cNvSpPr txBox="1">
            <a:spLocks noChangeArrowheads="1"/>
          </p:cNvSpPr>
          <p:nvPr/>
        </p:nvSpPr>
        <p:spPr bwMode="auto">
          <a:xfrm>
            <a:off x="762000" y="2590800"/>
            <a:ext cx="2743200" cy="1384300"/>
          </a:xfrm>
          <a:prstGeom prst="rect">
            <a:avLst/>
          </a:prstGeom>
          <a:solidFill>
            <a:srgbClr val="FFFF00"/>
          </a:solidFill>
          <a:ln w="9525">
            <a:noFill/>
            <a:miter lim="800000"/>
            <a:headEnd/>
            <a:tailEnd/>
          </a:ln>
        </p:spPr>
        <p:txBody>
          <a:bodyPr>
            <a:spAutoFit/>
          </a:bodyPr>
          <a:lstStyle/>
          <a:p>
            <a:pPr algn="ctr"/>
            <a:r>
              <a:rPr lang="en-US" sz="2800" b="1">
                <a:solidFill>
                  <a:schemeClr val="tx2"/>
                </a:solidFill>
              </a:rPr>
              <a:t>A LOOK AT YOUR CLASSROOM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003425" y="0"/>
            <a:ext cx="7140575" cy="1066800"/>
          </a:xfrm>
        </p:spPr>
        <p:txBody>
          <a:bodyPr/>
          <a:lstStyle/>
          <a:p>
            <a:pPr eaLnBrk="1" hangingPunct="1"/>
            <a:r>
              <a:rPr lang="en-US" sz="5400" dirty="0" smtClean="0">
                <a:solidFill>
                  <a:srgbClr val="FFFF00"/>
                </a:solidFill>
              </a:rPr>
              <a:t>Differentiation?</a:t>
            </a:r>
          </a:p>
        </p:txBody>
      </p:sp>
      <p:sp>
        <p:nvSpPr>
          <p:cNvPr id="62467" name="Rectangle 4"/>
          <p:cNvSpPr>
            <a:spLocks noChangeArrowheads="1"/>
          </p:cNvSpPr>
          <p:nvPr/>
        </p:nvSpPr>
        <p:spPr bwMode="auto">
          <a:xfrm>
            <a:off x="228600" y="1600200"/>
            <a:ext cx="8610600" cy="5016500"/>
          </a:xfrm>
          <a:prstGeom prst="rect">
            <a:avLst/>
          </a:prstGeom>
          <a:solidFill>
            <a:schemeClr val="bg2"/>
          </a:solidFill>
          <a:ln w="9525">
            <a:noFill/>
            <a:miter lim="800000"/>
            <a:headEnd/>
            <a:tailEnd/>
          </a:ln>
        </p:spPr>
        <p:txBody>
          <a:bodyPr wrap="square">
            <a:spAutoFit/>
          </a:bodyPr>
          <a:lstStyle/>
          <a:p>
            <a:pPr marL="514350" indent="-514350">
              <a:buFont typeface="Tw Cen MT" pitchFamily="34" charset="0"/>
              <a:buAutoNum type="arabicPeriod"/>
            </a:pPr>
            <a:r>
              <a:rPr lang="en-US" sz="3200" dirty="0"/>
              <a:t>How does the range of ability levels in the classroom match with the targeted skill (</a:t>
            </a:r>
            <a:r>
              <a:rPr lang="en-US" sz="3200" dirty="0" err="1"/>
              <a:t>QTaxon</a:t>
            </a:r>
            <a:r>
              <a:rPr lang="en-US" sz="3200" dirty="0"/>
              <a:t>) </a:t>
            </a:r>
            <a:r>
              <a:rPr lang="en-US" sz="3200" dirty="0" err="1"/>
              <a:t>Quantile</a:t>
            </a:r>
            <a:r>
              <a:rPr lang="en-US" sz="3200" dirty="0"/>
              <a:t> measure?</a:t>
            </a:r>
          </a:p>
          <a:p>
            <a:pPr marL="514350" indent="-514350">
              <a:buFont typeface="Tw Cen MT" pitchFamily="34" charset="0"/>
              <a:buAutoNum type="arabicPeriod"/>
            </a:pPr>
            <a:endParaRPr lang="en-US" sz="3200" dirty="0"/>
          </a:p>
          <a:p>
            <a:pPr marL="514350" indent="-514350">
              <a:buFont typeface="Tw Cen MT" pitchFamily="34" charset="0"/>
              <a:buAutoNum type="arabicPeriod"/>
            </a:pPr>
            <a:r>
              <a:rPr lang="en-US" sz="3200" dirty="0"/>
              <a:t>How will you help to prepare the students who are not ready for the topic?</a:t>
            </a:r>
          </a:p>
          <a:p>
            <a:pPr marL="514350" indent="-514350">
              <a:buFont typeface="Tw Cen MT" pitchFamily="34" charset="0"/>
              <a:buAutoNum type="arabicPeriod"/>
            </a:pPr>
            <a:endParaRPr lang="en-US" sz="3200" dirty="0"/>
          </a:p>
          <a:p>
            <a:pPr marL="514350" indent="-514350">
              <a:buFont typeface="Tw Cen MT" pitchFamily="34" charset="0"/>
              <a:buAutoNum type="arabicPeriod"/>
            </a:pPr>
            <a:r>
              <a:rPr lang="en-US" sz="3200" dirty="0"/>
              <a:t>Are there students who might need enrichment?  How can their needs be addressed?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graphicFrame>
        <p:nvGraphicFramePr>
          <p:cNvPr id="7" name="Content Placeholder 3"/>
          <p:cNvGraphicFramePr>
            <a:graphicFrameLocks noGrp="1"/>
          </p:cNvGraphicFramePr>
          <p:nvPr>
            <p:ph sz="quarter" idx="1"/>
          </p:nvPr>
        </p:nvGraphicFramePr>
        <p:xfrm>
          <a:off x="0" y="321219"/>
          <a:ext cx="9144000" cy="6201501"/>
        </p:xfrm>
        <a:graphic>
          <a:graphicData uri="http://schemas.openxmlformats.org/drawingml/2006/table">
            <a:tbl>
              <a:tblPr firstRow="1" bandRow="1">
                <a:tableStyleId>{F5AB1C69-6EDB-4FF4-983F-18BD219EF322}</a:tableStyleId>
              </a:tblPr>
              <a:tblGrid>
                <a:gridCol w="4572000"/>
                <a:gridCol w="4572000"/>
              </a:tblGrid>
              <a:tr h="817905">
                <a:tc>
                  <a:txBody>
                    <a:bodyPr/>
                    <a:lstStyle/>
                    <a:p>
                      <a:pPr algn="ctr"/>
                      <a:r>
                        <a:rPr lang="en-US" sz="4400" dirty="0" smtClean="0">
                          <a:solidFill>
                            <a:srgbClr val="002060"/>
                          </a:solidFill>
                        </a:rPr>
                        <a:t>ELA</a:t>
                      </a:r>
                      <a:endParaRPr lang="en-US" sz="4400" b="1"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smtClean="0">
                          <a:solidFill>
                            <a:srgbClr val="002060"/>
                          </a:solidFill>
                        </a:rPr>
                        <a:t>MATH</a:t>
                      </a:r>
                      <a:endParaRPr lang="en-US" sz="4400" b="1" dirty="0" smtClean="0">
                        <a:solidFill>
                          <a:srgbClr val="002060"/>
                        </a:solidFill>
                      </a:endParaRPr>
                    </a:p>
                  </a:txBody>
                  <a:tcPr/>
                </a:tc>
              </a:tr>
              <a:tr h="951744">
                <a:tc>
                  <a:txBody>
                    <a:bodyPr/>
                    <a:lstStyle/>
                    <a:p>
                      <a:r>
                        <a:rPr lang="en-US" sz="2800" dirty="0" smtClean="0"/>
                        <a:t>Effective</a:t>
                      </a:r>
                      <a:r>
                        <a:rPr lang="en-US" sz="2800" baseline="0" dirty="0" smtClean="0"/>
                        <a:t>  Meetings: </a:t>
                      </a:r>
                    </a:p>
                    <a:p>
                      <a:r>
                        <a:rPr lang="en-US" sz="2000" baseline="0" dirty="0" smtClean="0"/>
                        <a:t>How to plan, hold, &amp; lead your peers</a:t>
                      </a:r>
                      <a:endParaRPr lang="en-US" sz="20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Strategies</a:t>
                      </a:r>
                      <a:r>
                        <a:rPr lang="en-US" sz="2800" baseline="0" dirty="0" smtClean="0"/>
                        <a:t> to Close the GAP</a:t>
                      </a:r>
                      <a:endParaRPr lang="en-US" sz="2800" b="0" dirty="0" smtClean="0">
                        <a:solidFill>
                          <a:schemeClr val="tx1"/>
                        </a:solidFill>
                      </a:endParaRPr>
                    </a:p>
                  </a:txBody>
                  <a:tcPr/>
                </a:tc>
              </a:tr>
              <a:tr h="1338389">
                <a:tc>
                  <a:txBody>
                    <a:bodyPr/>
                    <a:lstStyle/>
                    <a:p>
                      <a:r>
                        <a:rPr lang="en-US" sz="2800" dirty="0" smtClean="0"/>
                        <a:t>Text</a:t>
                      </a:r>
                      <a:r>
                        <a:rPr lang="en-US" sz="2800" baseline="0" dirty="0" smtClean="0"/>
                        <a:t> Complexity / </a:t>
                      </a:r>
                      <a:r>
                        <a:rPr lang="en-US" sz="2800" baseline="0" dirty="0" err="1" smtClean="0"/>
                        <a:t>Lexiles</a:t>
                      </a:r>
                      <a:r>
                        <a:rPr lang="en-US" sz="2800" baseline="0" dirty="0" smtClean="0"/>
                        <a:t>:</a:t>
                      </a:r>
                    </a:p>
                    <a:p>
                      <a:r>
                        <a:rPr lang="en-US" sz="2000" baseline="0" dirty="0" smtClean="0"/>
                        <a:t>What they mean &amp; how to use them</a:t>
                      </a:r>
                      <a:endParaRPr lang="en-US" sz="20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smtClean="0"/>
                        <a:t>Quantile</a:t>
                      </a:r>
                      <a:r>
                        <a:rPr lang="en-US" sz="2800" baseline="0" dirty="0" err="1" smtClean="0"/>
                        <a:t>s</a:t>
                      </a:r>
                      <a:r>
                        <a:rPr lang="en-US" sz="2800" baseline="0" dirty="0" smtClean="0"/>
                        <a:t> – a resource for intervention &amp; differentiation</a:t>
                      </a:r>
                      <a:endParaRPr lang="en-US" sz="2800" b="0" dirty="0" smtClean="0">
                        <a:solidFill>
                          <a:schemeClr val="tx1"/>
                        </a:solidFill>
                      </a:endParaRPr>
                    </a:p>
                  </a:txBody>
                  <a:tcPr/>
                </a:tc>
              </a:tr>
              <a:tr h="951744">
                <a:tc>
                  <a:txBody>
                    <a:bodyPr/>
                    <a:lstStyle/>
                    <a:p>
                      <a:r>
                        <a:rPr lang="en-US" sz="2800" dirty="0" smtClean="0"/>
                        <a:t>The Standards: </a:t>
                      </a:r>
                    </a:p>
                    <a:p>
                      <a:r>
                        <a:rPr lang="en-US" sz="2000" dirty="0" smtClean="0"/>
                        <a:t>Navigating &amp; Understanding</a:t>
                      </a:r>
                      <a:endParaRPr lang="en-US"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Literacy</a:t>
                      </a:r>
                      <a:r>
                        <a:rPr lang="en-US" sz="2800" baseline="0" dirty="0" smtClean="0"/>
                        <a:t> Strategies to Help Kids Better Learn Math</a:t>
                      </a:r>
                      <a:endParaRPr lang="en-US" sz="2800" b="0" dirty="0" smtClean="0">
                        <a:solidFill>
                          <a:schemeClr val="tx1"/>
                        </a:solidFill>
                      </a:endParaRPr>
                    </a:p>
                  </a:txBody>
                  <a:tcPr/>
                </a:tc>
              </a:tr>
              <a:tr h="1011228">
                <a:tc>
                  <a:txBody>
                    <a:bodyPr/>
                    <a:lstStyle/>
                    <a:p>
                      <a:r>
                        <a:rPr lang="en-US" sz="2800" dirty="0" smtClean="0"/>
                        <a:t>Formative Assessment:</a:t>
                      </a:r>
                    </a:p>
                    <a:p>
                      <a:r>
                        <a:rPr lang="en-US" sz="2000" dirty="0" smtClean="0"/>
                        <a:t>The</a:t>
                      </a:r>
                      <a:r>
                        <a:rPr lang="en-US" sz="2000" baseline="0" dirty="0" smtClean="0"/>
                        <a:t> What &amp; How</a:t>
                      </a:r>
                      <a:endParaRPr lang="en-US"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How to Differentiate</a:t>
                      </a:r>
                      <a:r>
                        <a:rPr lang="en-US" sz="2800" baseline="0" dirty="0" smtClean="0"/>
                        <a:t> with Formative Assessment</a:t>
                      </a:r>
                      <a:endParaRPr lang="en-US" sz="2800" b="0" baseline="0" dirty="0" smtClean="0">
                        <a:solidFill>
                          <a:schemeClr val="tx1"/>
                        </a:solidFill>
                      </a:endParaRPr>
                    </a:p>
                  </a:txBody>
                  <a:tcPr/>
                </a:tc>
              </a:tr>
              <a:tr h="1070711">
                <a:tc>
                  <a:txBody>
                    <a:bodyPr/>
                    <a:lstStyle/>
                    <a:p>
                      <a:r>
                        <a:rPr lang="en-US" sz="2800" dirty="0" smtClean="0"/>
                        <a:t>CHETL:</a:t>
                      </a:r>
                    </a:p>
                    <a:p>
                      <a:r>
                        <a:rPr lang="en-US" sz="2000" dirty="0" smtClean="0"/>
                        <a:t>What</a:t>
                      </a:r>
                      <a:r>
                        <a:rPr lang="en-US" sz="2000" baseline="0" dirty="0" smtClean="0"/>
                        <a:t> it means &amp; connection to PLC’s</a:t>
                      </a:r>
                      <a:endParaRPr lang="en-US" sz="2000" dirty="0" smtClean="0"/>
                    </a:p>
                    <a:p>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Menu</a:t>
                      </a:r>
                      <a:r>
                        <a:rPr lang="en-US" sz="2800" baseline="0" dirty="0" smtClean="0"/>
                        <a:t> of Options: What can should this look like?</a:t>
                      </a:r>
                      <a:endParaRPr lang="en-US" sz="2800" b="0" dirty="0" smtClean="0">
                        <a:solidFill>
                          <a:schemeClr val="tx1"/>
                        </a:solidFill>
                      </a:endParaRPr>
                    </a:p>
                  </a:txBody>
                  <a:tcPr/>
                </a:tc>
              </a:tr>
            </a:tbl>
          </a:graphicData>
        </a:graphic>
      </p:graphicFrame>
      <p:sp>
        <p:nvSpPr>
          <p:cNvPr id="8" name="TextBox 7"/>
          <p:cNvSpPr txBox="1"/>
          <p:nvPr/>
        </p:nvSpPr>
        <p:spPr>
          <a:xfrm>
            <a:off x="3352800" y="152400"/>
            <a:ext cx="2438400" cy="830997"/>
          </a:xfrm>
          <a:prstGeom prst="rect">
            <a:avLst/>
          </a:prstGeom>
          <a:solidFill>
            <a:srgbClr val="FFFF00"/>
          </a:solidFill>
        </p:spPr>
        <p:txBody>
          <a:bodyPr wrap="square" rtlCol="0">
            <a:spAutoFit/>
          </a:bodyPr>
          <a:lstStyle/>
          <a:p>
            <a:pPr algn="ctr"/>
            <a:r>
              <a:rPr lang="en-US" sz="2400" dirty="0" smtClean="0"/>
              <a:t>Mini – Sessions at CKEC </a:t>
            </a: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grade ranges.JPG"/>
          <p:cNvPicPr>
            <a:picLocks noChangeAspect="1"/>
          </p:cNvPicPr>
          <p:nvPr/>
        </p:nvPicPr>
        <p:blipFill>
          <a:blip r:embed="rId3" cstate="print"/>
          <a:srcRect/>
          <a:stretch>
            <a:fillRect/>
          </a:stretch>
        </p:blipFill>
        <p:spPr bwMode="auto">
          <a:xfrm>
            <a:off x="52388" y="304800"/>
            <a:ext cx="9091612" cy="3810000"/>
          </a:xfrm>
          <a:prstGeom prst="rect">
            <a:avLst/>
          </a:prstGeom>
          <a:noFill/>
          <a:ln w="9525">
            <a:noFill/>
            <a:miter lim="800000"/>
            <a:headEnd/>
            <a:tailEnd/>
          </a:ln>
        </p:spPr>
      </p:pic>
      <p:cxnSp>
        <p:nvCxnSpPr>
          <p:cNvPr id="7" name="Straight Arrow Connector 6"/>
          <p:cNvCxnSpPr/>
          <p:nvPr/>
        </p:nvCxnSpPr>
        <p:spPr>
          <a:xfrm rot="16200000" flipV="1">
            <a:off x="4381500" y="2019300"/>
            <a:ext cx="2362200" cy="22860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3492" name="TextBox 7"/>
          <p:cNvSpPr txBox="1">
            <a:spLocks noChangeArrowheads="1"/>
          </p:cNvSpPr>
          <p:nvPr/>
        </p:nvSpPr>
        <p:spPr bwMode="auto">
          <a:xfrm>
            <a:off x="762000" y="4267200"/>
            <a:ext cx="7620000" cy="2246313"/>
          </a:xfrm>
          <a:prstGeom prst="rect">
            <a:avLst/>
          </a:prstGeom>
          <a:noFill/>
          <a:ln w="9525">
            <a:noFill/>
            <a:miter lim="800000"/>
            <a:headEnd/>
            <a:tailEnd/>
          </a:ln>
        </p:spPr>
        <p:txBody>
          <a:bodyPr>
            <a:spAutoFit/>
          </a:bodyPr>
          <a:lstStyle/>
          <a:p>
            <a:r>
              <a:rPr lang="en-US" sz="2800"/>
              <a:t>To interpret what a Quantile measure means for a specific student, two pieces of information are needed: (1) the Quantile score, and (2) the grade level during which the student received his or her Quantile score.</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457200"/>
            <a:ext cx="4340225" cy="990600"/>
          </a:xfrm>
          <a:solidFill>
            <a:srgbClr val="FFFF00"/>
          </a:solidFill>
        </p:spPr>
        <p:txBody>
          <a:bodyPr>
            <a:normAutofit/>
          </a:bodyPr>
          <a:lstStyle/>
          <a:p>
            <a:pPr eaLnBrk="1" fontAlgn="auto" hangingPunct="1">
              <a:spcAft>
                <a:spcPts val="0"/>
              </a:spcAft>
              <a:defRPr/>
            </a:pPr>
            <a:r>
              <a:rPr lang="en-US" b="1" dirty="0" smtClean="0">
                <a:solidFill>
                  <a:srgbClr val="003366"/>
                </a:solidFill>
              </a:rPr>
              <a:t>www.quantiles.com</a:t>
            </a:r>
            <a:endParaRPr lang="en-US" dirty="0" smtClean="0">
              <a:solidFill>
                <a:schemeClr val="bg2">
                  <a:lumMod val="75000"/>
                </a:schemeClr>
              </a:solidFill>
            </a:endParaRPr>
          </a:p>
        </p:txBody>
      </p:sp>
      <p:pic>
        <p:nvPicPr>
          <p:cNvPr id="66563" name="Picture 2">
            <a:hlinkClick r:id="rId3"/>
          </p:cNvPr>
          <p:cNvPicPr>
            <a:picLocks noGrp="1" noChangeAspect="1" noChangeArrowheads="1"/>
          </p:cNvPicPr>
          <p:nvPr>
            <p:ph sz="quarter" idx="1"/>
          </p:nvPr>
        </p:nvPicPr>
        <p:blipFill>
          <a:blip r:embed="rId4" cstate="print"/>
          <a:srcRect l="3333" t="24445" r="5000" b="6667"/>
          <a:stretch>
            <a:fillRect/>
          </a:stretch>
        </p:blipFill>
        <p:spPr>
          <a:xfrm>
            <a:off x="228600" y="1447800"/>
            <a:ext cx="8704263" cy="4419600"/>
          </a:xfrm>
        </p:spPr>
      </p:pic>
      <p:sp>
        <p:nvSpPr>
          <p:cNvPr id="4" name="Down Arrow 3"/>
          <p:cNvSpPr/>
          <p:nvPr/>
        </p:nvSpPr>
        <p:spPr>
          <a:xfrm rot="5400000">
            <a:off x="8099425" y="2797175"/>
            <a:ext cx="569913" cy="122396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12775" y="228600"/>
            <a:ext cx="8153400" cy="990600"/>
          </a:xfrm>
        </p:spPr>
        <p:txBody>
          <a:bodyPr/>
          <a:lstStyle/>
          <a:p>
            <a:pPr eaLnBrk="1" hangingPunct="1"/>
            <a:endParaRPr lang="en-US" smtClean="0"/>
          </a:p>
        </p:txBody>
      </p:sp>
      <p:pic>
        <p:nvPicPr>
          <p:cNvPr id="67587" name="Content Placeholder 6" descr="quantile 6.JPG"/>
          <p:cNvPicPr>
            <a:picLocks noGrp="1" noChangeAspect="1"/>
          </p:cNvPicPr>
          <p:nvPr>
            <p:ph sz="quarter" idx="1"/>
          </p:nvPr>
        </p:nvPicPr>
        <p:blipFill>
          <a:blip r:embed="rId3" cstate="print"/>
          <a:srcRect/>
          <a:stretch>
            <a:fillRect/>
          </a:stretch>
        </p:blipFill>
        <p:spPr>
          <a:xfrm>
            <a:off x="0" y="0"/>
            <a:ext cx="8996363" cy="3581400"/>
          </a:xfrm>
        </p:spPr>
      </p:pic>
      <p:cxnSp>
        <p:nvCxnSpPr>
          <p:cNvPr id="9" name="Straight Arrow Connector 8"/>
          <p:cNvCxnSpPr/>
          <p:nvPr/>
        </p:nvCxnSpPr>
        <p:spPr>
          <a:xfrm rot="16200000" flipV="1">
            <a:off x="914400" y="2362200"/>
            <a:ext cx="3429000" cy="3124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4267200" y="5638800"/>
            <a:ext cx="3200400" cy="584200"/>
          </a:xfrm>
          <a:prstGeom prst="rect">
            <a:avLst/>
          </a:prstGeom>
          <a:noFill/>
          <a:ln w="9525">
            <a:noFill/>
            <a:miter lim="800000"/>
            <a:headEnd/>
            <a:tailEnd/>
          </a:ln>
        </p:spPr>
        <p:txBody>
          <a:bodyPr>
            <a:spAutoFit/>
          </a:bodyPr>
          <a:lstStyle/>
          <a:p>
            <a:r>
              <a:rPr lang="en-US" sz="3200"/>
              <a:t>Tools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12775" y="228600"/>
            <a:ext cx="8153400" cy="990600"/>
          </a:xfrm>
        </p:spPr>
        <p:txBody>
          <a:bodyPr/>
          <a:lstStyle/>
          <a:p>
            <a:pPr eaLnBrk="1" hangingPunct="1"/>
            <a:endParaRPr lang="en-US" smtClean="0"/>
          </a:p>
        </p:txBody>
      </p:sp>
      <p:pic>
        <p:nvPicPr>
          <p:cNvPr id="68611" name="Content Placeholder 3" descr="quantile tools.JPG"/>
          <p:cNvPicPr>
            <a:picLocks noGrp="1" noChangeAspect="1"/>
          </p:cNvPicPr>
          <p:nvPr>
            <p:ph sz="quarter" idx="1"/>
          </p:nvPr>
        </p:nvPicPr>
        <p:blipFill>
          <a:blip r:embed="rId3" cstate="print"/>
          <a:srcRect/>
          <a:stretch>
            <a:fillRect/>
          </a:stretch>
        </p:blipFill>
        <p:spPr>
          <a:xfrm>
            <a:off x="838200" y="0"/>
            <a:ext cx="7010400" cy="6705600"/>
          </a:xfrm>
        </p:spPr>
      </p:pic>
      <p:cxnSp>
        <p:nvCxnSpPr>
          <p:cNvPr id="6" name="Straight Arrow Connector 5"/>
          <p:cNvCxnSpPr/>
          <p:nvPr/>
        </p:nvCxnSpPr>
        <p:spPr>
          <a:xfrm rot="10800000" flipV="1">
            <a:off x="6324600" y="5486400"/>
            <a:ext cx="1905000" cy="685800"/>
          </a:xfrm>
          <a:prstGeom prst="straightConnector1">
            <a:avLst/>
          </a:prstGeom>
          <a:ln w="412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8077200" y="4648200"/>
            <a:ext cx="1600200" cy="954088"/>
          </a:xfrm>
          <a:prstGeom prst="rect">
            <a:avLst/>
          </a:prstGeom>
          <a:noFill/>
          <a:ln w="9525">
            <a:noFill/>
            <a:miter lim="800000"/>
            <a:headEnd/>
            <a:tailEnd/>
          </a:ln>
        </p:spPr>
        <p:txBody>
          <a:bodyPr>
            <a:spAutoFit/>
          </a:bodyPr>
          <a:lstStyle/>
          <a:p>
            <a:r>
              <a:rPr lang="en-US" sz="2800">
                <a:solidFill>
                  <a:srgbClr val="C00000"/>
                </a:solidFill>
              </a:rPr>
              <a:t>Start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Content Placeholder 5" descr="quantile teacher asst 2.JPG"/>
          <p:cNvPicPr>
            <a:picLocks noGrp="1" noChangeAspect="1"/>
          </p:cNvPicPr>
          <p:nvPr>
            <p:ph sz="quarter" idx="1"/>
          </p:nvPr>
        </p:nvPicPr>
        <p:blipFill>
          <a:blip r:embed="rId3" cstate="print"/>
          <a:srcRect/>
          <a:stretch>
            <a:fillRect/>
          </a:stretch>
        </p:blipFill>
        <p:spPr>
          <a:xfrm>
            <a:off x="612775" y="1652588"/>
            <a:ext cx="8153400" cy="4391025"/>
          </a:xfrm>
        </p:spPr>
      </p:pic>
      <p:cxnSp>
        <p:nvCxnSpPr>
          <p:cNvPr id="8" name="Straight Arrow Connector 7"/>
          <p:cNvCxnSpPr/>
          <p:nvPr/>
        </p:nvCxnSpPr>
        <p:spPr>
          <a:xfrm rot="10800000">
            <a:off x="5334000" y="4419600"/>
            <a:ext cx="1295400" cy="15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9636" name="TextBox 8"/>
          <p:cNvSpPr txBox="1">
            <a:spLocks noChangeArrowheads="1"/>
          </p:cNvSpPr>
          <p:nvPr/>
        </p:nvSpPr>
        <p:spPr bwMode="auto">
          <a:xfrm>
            <a:off x="6781800" y="3810000"/>
            <a:ext cx="1676400" cy="1570038"/>
          </a:xfrm>
          <a:prstGeom prst="rect">
            <a:avLst/>
          </a:prstGeom>
          <a:solidFill>
            <a:srgbClr val="FFFF00"/>
          </a:solidFill>
          <a:ln w="9525">
            <a:noFill/>
            <a:miter lim="800000"/>
            <a:headEnd/>
            <a:tailEnd/>
          </a:ln>
        </p:spPr>
        <p:txBody>
          <a:bodyPr>
            <a:spAutoFit/>
          </a:bodyPr>
          <a:lstStyle/>
          <a:p>
            <a:r>
              <a:rPr lang="en-US" sz="2400">
                <a:solidFill>
                  <a:schemeClr val="tx2"/>
                </a:solidFill>
              </a:rPr>
              <a:t>Contains new content standards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114800" y="228600"/>
            <a:ext cx="4572000" cy="914400"/>
          </a:xfrm>
        </p:spPr>
        <p:txBody>
          <a:bodyPr/>
          <a:lstStyle/>
          <a:p>
            <a:pPr eaLnBrk="1" hangingPunct="1"/>
            <a:r>
              <a:rPr lang="en-US" sz="4800" smtClean="0">
                <a:solidFill>
                  <a:schemeClr val="bg1"/>
                </a:solidFill>
              </a:rPr>
              <a:t>A closer look…</a:t>
            </a:r>
          </a:p>
        </p:txBody>
      </p:sp>
      <p:pic>
        <p:nvPicPr>
          <p:cNvPr id="71683" name="Content Placeholder 3" descr="quantile toogle 1.JPG"/>
          <p:cNvPicPr>
            <a:picLocks noGrp="1" noChangeAspect="1"/>
          </p:cNvPicPr>
          <p:nvPr>
            <p:ph sz="quarter" idx="1"/>
          </p:nvPr>
        </p:nvPicPr>
        <p:blipFill>
          <a:blip r:embed="rId3" cstate="print"/>
          <a:srcRect/>
          <a:stretch>
            <a:fillRect/>
          </a:stretch>
        </p:blipFill>
        <p:spPr>
          <a:xfrm>
            <a:off x="0" y="1295400"/>
            <a:ext cx="9144000" cy="4468813"/>
          </a:xfrm>
        </p:spPr>
      </p:pic>
      <p:sp>
        <p:nvSpPr>
          <p:cNvPr id="7" name="Line Callout 1 6"/>
          <p:cNvSpPr/>
          <p:nvPr/>
        </p:nvSpPr>
        <p:spPr>
          <a:xfrm>
            <a:off x="381000" y="5105400"/>
            <a:ext cx="1752600" cy="1371600"/>
          </a:xfrm>
          <a:prstGeom prst="borderCallout1">
            <a:avLst>
              <a:gd name="adj1" fmla="val -3977"/>
              <a:gd name="adj2" fmla="val 27240"/>
              <a:gd name="adj3" fmla="val -31440"/>
              <a:gd name="adj4" fmla="val 3360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Describes a skill or concept that provides necessary foundation.  </a:t>
            </a:r>
          </a:p>
        </p:txBody>
      </p:sp>
      <p:sp>
        <p:nvSpPr>
          <p:cNvPr id="10" name="Rectangle 9"/>
          <p:cNvSpPr/>
          <p:nvPr/>
        </p:nvSpPr>
        <p:spPr>
          <a:xfrm>
            <a:off x="2743200" y="6172200"/>
            <a:ext cx="3276600" cy="685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Will help to assist and enrich understanding</a:t>
            </a:r>
          </a:p>
        </p:txBody>
      </p:sp>
      <p:cxnSp>
        <p:nvCxnSpPr>
          <p:cNvPr id="12" name="Straight Arrow Connector 11"/>
          <p:cNvCxnSpPr/>
          <p:nvPr/>
        </p:nvCxnSpPr>
        <p:spPr>
          <a:xfrm rot="5400000" flipH="1" flipV="1">
            <a:off x="4038601" y="5867400"/>
            <a:ext cx="457200" cy="3175"/>
          </a:xfrm>
          <a:prstGeom prst="straightConnector1">
            <a:avLst/>
          </a:prstGeom>
          <a:ln w="349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7581900" y="5829300"/>
            <a:ext cx="304800" cy="228600"/>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6858000" y="6172200"/>
            <a:ext cx="2057400" cy="646113"/>
          </a:xfrm>
          <a:prstGeom prst="rect">
            <a:avLst/>
          </a:prstGeom>
          <a:solidFill>
            <a:srgbClr val="00B0F0"/>
          </a:solidFill>
          <a:ln w="9525">
            <a:noFill/>
            <a:miter lim="800000"/>
            <a:headEnd/>
            <a:tailEnd/>
          </a:ln>
        </p:spPr>
        <p:txBody>
          <a:bodyPr>
            <a:spAutoFit/>
          </a:bodyPr>
          <a:lstStyle/>
          <a:p>
            <a:r>
              <a:rPr lang="en-US">
                <a:solidFill>
                  <a:schemeClr val="tx2"/>
                </a:solidFill>
              </a:rPr>
              <a:t>All students will need to be taught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par>
                                <p:cTn id="21" presetID="3"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7" descr="assist 1.JPG"/>
          <p:cNvPicPr>
            <a:picLocks noChangeAspect="1"/>
          </p:cNvPicPr>
          <p:nvPr/>
        </p:nvPicPr>
        <p:blipFill>
          <a:blip r:embed="rId3" cstate="print"/>
          <a:srcRect/>
          <a:stretch>
            <a:fillRect/>
          </a:stretch>
        </p:blipFill>
        <p:spPr bwMode="auto">
          <a:xfrm>
            <a:off x="2133600" y="152400"/>
            <a:ext cx="5965825" cy="1828800"/>
          </a:xfrm>
          <a:prstGeom prst="rect">
            <a:avLst/>
          </a:prstGeom>
          <a:noFill/>
          <a:ln w="9525">
            <a:noFill/>
            <a:miter lim="800000"/>
            <a:headEnd/>
            <a:tailEnd/>
          </a:ln>
        </p:spPr>
      </p:pic>
      <p:pic>
        <p:nvPicPr>
          <p:cNvPr id="72707" name="Content Placeholder 9" descr="assist 2.JPG"/>
          <p:cNvPicPr>
            <a:picLocks noGrp="1" noChangeAspect="1"/>
          </p:cNvPicPr>
          <p:nvPr>
            <p:ph sz="quarter" idx="1"/>
          </p:nvPr>
        </p:nvPicPr>
        <p:blipFill>
          <a:blip r:embed="rId4" cstate="print"/>
          <a:srcRect/>
          <a:stretch>
            <a:fillRect/>
          </a:stretch>
        </p:blipFill>
        <p:spPr>
          <a:xfrm>
            <a:off x="5791200" y="1752600"/>
            <a:ext cx="2876550" cy="4133850"/>
          </a:xfrm>
        </p:spPr>
      </p:pic>
      <p:cxnSp>
        <p:nvCxnSpPr>
          <p:cNvPr id="12" name="Straight Arrow Connector 11"/>
          <p:cNvCxnSpPr/>
          <p:nvPr/>
        </p:nvCxnSpPr>
        <p:spPr>
          <a:xfrm rot="16200000" flipV="1">
            <a:off x="7353300" y="3543300"/>
            <a:ext cx="1447800" cy="13716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1219200" y="4114800"/>
            <a:ext cx="4724400" cy="2062163"/>
          </a:xfrm>
          <a:prstGeom prst="rect">
            <a:avLst/>
          </a:prstGeom>
          <a:noFill/>
          <a:ln w="9525">
            <a:noFill/>
            <a:miter lim="800000"/>
            <a:headEnd/>
            <a:tailEnd/>
          </a:ln>
        </p:spPr>
        <p:txBody>
          <a:bodyPr>
            <a:spAutoFit/>
          </a:bodyPr>
          <a:lstStyle/>
          <a:p>
            <a:r>
              <a:rPr lang="en-US" sz="3200" dirty="0"/>
              <a:t>Contains essential vocabulary, web resources and instructional ideas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612775" y="228600"/>
            <a:ext cx="8153400" cy="990600"/>
          </a:xfrm>
        </p:spPr>
        <p:txBody>
          <a:bodyPr/>
          <a:lstStyle/>
          <a:p>
            <a:pPr eaLnBrk="1" hangingPunct="1"/>
            <a:endParaRPr lang="en-US" smtClean="0"/>
          </a:p>
        </p:txBody>
      </p:sp>
      <p:pic>
        <p:nvPicPr>
          <p:cNvPr id="73731" name="Content Placeholder 3" descr="quantile tools.JPG"/>
          <p:cNvPicPr>
            <a:picLocks noGrp="1" noChangeAspect="1"/>
          </p:cNvPicPr>
          <p:nvPr>
            <p:ph sz="quarter" idx="1"/>
          </p:nvPr>
        </p:nvPicPr>
        <p:blipFill>
          <a:blip r:embed="rId3" cstate="print"/>
          <a:srcRect/>
          <a:stretch>
            <a:fillRect/>
          </a:stretch>
        </p:blipFill>
        <p:spPr>
          <a:xfrm>
            <a:off x="1371600" y="0"/>
            <a:ext cx="5791200" cy="6659563"/>
          </a:xfrm>
        </p:spPr>
      </p:pic>
      <p:cxnSp>
        <p:nvCxnSpPr>
          <p:cNvPr id="6" name="Straight Arrow Connector 5"/>
          <p:cNvCxnSpPr/>
          <p:nvPr/>
        </p:nvCxnSpPr>
        <p:spPr>
          <a:xfrm rot="10800000" flipV="1">
            <a:off x="6553200" y="838200"/>
            <a:ext cx="1905000" cy="685800"/>
          </a:xfrm>
          <a:prstGeom prst="straightConnector1">
            <a:avLst/>
          </a:prstGeom>
          <a:ln w="412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2362200" y="1295400"/>
            <a:ext cx="6781800" cy="914400"/>
          </a:xfrm>
        </p:spPr>
        <p:txBody>
          <a:bodyPr/>
          <a:lstStyle/>
          <a:p>
            <a:pPr eaLnBrk="1" hangingPunct="1"/>
            <a:r>
              <a:rPr lang="en-US" smtClean="0"/>
              <a:t>Keyword Search</a:t>
            </a:r>
          </a:p>
        </p:txBody>
      </p:sp>
      <p:pic>
        <p:nvPicPr>
          <p:cNvPr id="74755" name="Content Placeholder 3" descr="quantile search 1.JPG"/>
          <p:cNvPicPr>
            <a:picLocks noGrp="1" noChangeAspect="1"/>
          </p:cNvPicPr>
          <p:nvPr>
            <p:ph sz="quarter" idx="1"/>
          </p:nvPr>
        </p:nvPicPr>
        <p:blipFill>
          <a:blip r:embed="rId3" cstate="print"/>
          <a:srcRect/>
          <a:stretch>
            <a:fillRect/>
          </a:stretch>
        </p:blipFill>
        <p:spPr>
          <a:xfrm>
            <a:off x="1160463" y="2314575"/>
            <a:ext cx="7058025" cy="3067050"/>
          </a:xfrm>
        </p:spPr>
      </p:pic>
      <p:cxnSp>
        <p:nvCxnSpPr>
          <p:cNvPr id="6" name="Straight Arrow Connector 5"/>
          <p:cNvCxnSpPr/>
          <p:nvPr/>
        </p:nvCxnSpPr>
        <p:spPr>
          <a:xfrm rot="10800000" flipV="1">
            <a:off x="3505200" y="2133600"/>
            <a:ext cx="2133600" cy="99060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612775" y="228600"/>
            <a:ext cx="8153400" cy="990600"/>
          </a:xfrm>
        </p:spPr>
        <p:txBody>
          <a:bodyPr/>
          <a:lstStyle/>
          <a:p>
            <a:pPr eaLnBrk="1" hangingPunct="1"/>
            <a:endParaRPr lang="en-US" smtClean="0"/>
          </a:p>
        </p:txBody>
      </p:sp>
      <p:pic>
        <p:nvPicPr>
          <p:cNvPr id="75779" name="Content Placeholder 3" descr="quantile search 2.JPG"/>
          <p:cNvPicPr>
            <a:picLocks noGrp="1" noChangeAspect="1"/>
          </p:cNvPicPr>
          <p:nvPr>
            <p:ph sz="quarter" idx="1"/>
          </p:nvPr>
        </p:nvPicPr>
        <p:blipFill>
          <a:blip r:embed="rId3" cstate="print"/>
          <a:srcRect/>
          <a:stretch>
            <a:fillRect/>
          </a:stretch>
        </p:blipFill>
        <p:spPr>
          <a:xfrm>
            <a:off x="269875" y="381000"/>
            <a:ext cx="8874125" cy="5638800"/>
          </a:xfrm>
        </p:spPr>
      </p:pic>
      <p:cxnSp>
        <p:nvCxnSpPr>
          <p:cNvPr id="6" name="Straight Arrow Connector 5"/>
          <p:cNvCxnSpPr/>
          <p:nvPr/>
        </p:nvCxnSpPr>
        <p:spPr>
          <a:xfrm rot="16200000" flipV="1">
            <a:off x="990600" y="5181600"/>
            <a:ext cx="2743200" cy="12192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4600" y="274638"/>
            <a:ext cx="6505575" cy="1143000"/>
          </a:xfrm>
        </p:spPr>
        <p:txBody>
          <a:bodyPr/>
          <a:lstStyle/>
          <a:p>
            <a:r>
              <a:rPr lang="en-US" sz="3800" b="1" dirty="0" smtClean="0"/>
              <a:t>Deconstruction Resources</a:t>
            </a:r>
            <a:endParaRPr lang="en-US" sz="3800" b="1" dirty="0"/>
          </a:p>
        </p:txBody>
      </p:sp>
      <p:sp>
        <p:nvSpPr>
          <p:cNvPr id="5" name="Content Placeholder 4"/>
          <p:cNvSpPr>
            <a:spLocks noGrp="1"/>
          </p:cNvSpPr>
          <p:nvPr>
            <p:ph idx="1"/>
          </p:nvPr>
        </p:nvSpPr>
        <p:spPr>
          <a:xfrm>
            <a:off x="2693988" y="1600200"/>
            <a:ext cx="6326187" cy="4648200"/>
          </a:xfrm>
        </p:spPr>
        <p:txBody>
          <a:bodyPr/>
          <a:lstStyle/>
          <a:p>
            <a:r>
              <a:rPr lang="en-US" sz="2800" dirty="0" smtClean="0"/>
              <a:t>Flowchart</a:t>
            </a:r>
          </a:p>
          <a:p>
            <a:endParaRPr lang="en-US" sz="2800" dirty="0" smtClean="0"/>
          </a:p>
          <a:p>
            <a:r>
              <a:rPr lang="en-US" sz="2800" dirty="0" smtClean="0"/>
              <a:t>CASL Point #3</a:t>
            </a:r>
          </a:p>
          <a:p>
            <a:endParaRPr lang="en-US" sz="2800" dirty="0" smtClean="0"/>
          </a:p>
          <a:p>
            <a:r>
              <a:rPr lang="en-US" sz="2800" dirty="0" smtClean="0"/>
              <a:t>Quality Control Rubric</a:t>
            </a:r>
          </a:p>
          <a:p>
            <a:endParaRPr lang="en-US" sz="2800" dirty="0" smtClean="0"/>
          </a:p>
          <a:p>
            <a:r>
              <a:rPr lang="en-US" sz="2800" dirty="0" smtClean="0"/>
              <a:t>“Rules of Thumb”</a:t>
            </a:r>
          </a:p>
          <a:p>
            <a:endParaRPr lang="en-US" sz="2800" dirty="0" smtClean="0"/>
          </a:p>
          <a:p>
            <a:r>
              <a:rPr lang="en-US" sz="2800" dirty="0" smtClean="0"/>
              <a:t>Feedback Form</a:t>
            </a:r>
            <a:endParaRPr lang="en-US" sz="2800" dirty="0"/>
          </a:p>
        </p:txBody>
      </p:sp>
      <p:sp>
        <p:nvSpPr>
          <p:cNvPr id="6" name="Rectangle 2"/>
          <p:cNvSpPr>
            <a:spLocks noChangeArrowheads="1"/>
          </p:cNvSpPr>
          <p:nvPr/>
        </p:nvSpPr>
        <p:spPr bwMode="auto">
          <a:xfrm>
            <a:off x="762000" y="152400"/>
            <a:ext cx="7908925" cy="646113"/>
          </a:xfrm>
          <a:prstGeom prst="rect">
            <a:avLst/>
          </a:prstGeom>
          <a:solidFill>
            <a:srgbClr val="FFFF00"/>
          </a:solidFill>
          <a:ln w="9525">
            <a:noFill/>
            <a:miter lim="800000"/>
            <a:headEnd/>
            <a:tailEnd/>
          </a:ln>
        </p:spPr>
        <p:txBody>
          <a:bodyPr wrap="none">
            <a:spAutoFit/>
          </a:bodyPr>
          <a:lstStyle/>
          <a:p>
            <a:r>
              <a:rPr lang="en-US" sz="3600" dirty="0">
                <a:hlinkClick r:id="rId3"/>
              </a:rPr>
              <a:t>Snowy Reminder ~ Days Like These?</a:t>
            </a:r>
            <a:endParaRPr lang="en-US" sz="3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p:cNvPicPr>
            <a:picLocks noChangeAspect="1" noChangeArrowheads="1"/>
          </p:cNvPicPr>
          <p:nvPr/>
        </p:nvPicPr>
        <p:blipFill>
          <a:blip r:embed="rId3" cstate="print"/>
          <a:srcRect l="3094" t="17752" r="6282" b="10376"/>
          <a:stretch>
            <a:fillRect/>
          </a:stretch>
        </p:blipFill>
        <p:spPr bwMode="auto">
          <a:xfrm>
            <a:off x="73025" y="155575"/>
            <a:ext cx="8839200" cy="5257800"/>
          </a:xfrm>
          <a:prstGeom prst="rect">
            <a:avLst/>
          </a:prstGeom>
          <a:noFill/>
          <a:ln w="57150" cmpd="thickThin" algn="ctr">
            <a:solidFill>
              <a:schemeClr val="bg2"/>
            </a:solidFill>
            <a:miter lim="800000"/>
            <a:headEnd/>
            <a:tailEnd/>
          </a:ln>
        </p:spPr>
      </p:pic>
      <p:sp>
        <p:nvSpPr>
          <p:cNvPr id="299013" name="Line 5"/>
          <p:cNvSpPr>
            <a:spLocks noChangeShapeType="1"/>
          </p:cNvSpPr>
          <p:nvPr/>
        </p:nvSpPr>
        <p:spPr bwMode="auto">
          <a:xfrm>
            <a:off x="533400" y="1143000"/>
            <a:ext cx="1905000" cy="3048000"/>
          </a:xfrm>
          <a:prstGeom prst="line">
            <a:avLst/>
          </a:prstGeom>
          <a:noFill/>
          <a:ln w="57150">
            <a:solidFill>
              <a:srgbClr val="FF00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9013"/>
                                        </p:tgtEl>
                                        <p:attrNameLst>
                                          <p:attrName>style.visibility</p:attrName>
                                        </p:attrNameLst>
                                      </p:cBhvr>
                                      <p:to>
                                        <p:strVal val="visible"/>
                                      </p:to>
                                    </p:set>
                                    <p:animEffect transition="in" filter="wipe(up)">
                                      <p:cBhvr>
                                        <p:cTn id="7" dur="500"/>
                                        <p:tgtEl>
                                          <p:spTgt spid="299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 descr="quantile text 1.JPG"/>
          <p:cNvPicPr>
            <a:picLocks noChangeAspect="1"/>
          </p:cNvPicPr>
          <p:nvPr/>
        </p:nvPicPr>
        <p:blipFill>
          <a:blip r:embed="rId3" cstate="print"/>
          <a:srcRect/>
          <a:stretch>
            <a:fillRect/>
          </a:stretch>
        </p:blipFill>
        <p:spPr bwMode="auto">
          <a:xfrm>
            <a:off x="0" y="0"/>
            <a:ext cx="8920163" cy="6172200"/>
          </a:xfrm>
          <a:prstGeom prst="rect">
            <a:avLst/>
          </a:prstGeom>
          <a:noFill/>
          <a:ln w="9525">
            <a:noFill/>
            <a:miter lim="800000"/>
            <a:headEnd/>
            <a:tailEnd/>
          </a:ln>
        </p:spPr>
      </p:pic>
      <p:sp>
        <p:nvSpPr>
          <p:cNvPr id="77827" name="TextBox 2"/>
          <p:cNvSpPr txBox="1">
            <a:spLocks noChangeArrowheads="1"/>
          </p:cNvSpPr>
          <p:nvPr/>
        </p:nvSpPr>
        <p:spPr bwMode="auto">
          <a:xfrm>
            <a:off x="4800600" y="1066800"/>
            <a:ext cx="3733800" cy="369888"/>
          </a:xfrm>
          <a:prstGeom prst="rect">
            <a:avLst/>
          </a:prstGeom>
          <a:noFill/>
          <a:ln w="9525">
            <a:noFill/>
            <a:miter lim="800000"/>
            <a:headEnd/>
            <a:tailEnd/>
          </a:ln>
        </p:spPr>
        <p:txBody>
          <a:bodyPr>
            <a:spAutoFit/>
          </a:bodyPr>
          <a:lstStyle/>
          <a:p>
            <a:r>
              <a:rPr lang="en-US">
                <a:solidFill>
                  <a:schemeClr val="tx2"/>
                </a:solidFill>
              </a:rPr>
              <a:t>You can search your own textbook</a:t>
            </a:r>
          </a:p>
        </p:txBody>
      </p:sp>
      <p:cxnSp>
        <p:nvCxnSpPr>
          <p:cNvPr id="5" name="Straight Arrow Connector 4"/>
          <p:cNvCxnSpPr/>
          <p:nvPr/>
        </p:nvCxnSpPr>
        <p:spPr>
          <a:xfrm rot="5400000">
            <a:off x="4953000" y="1981200"/>
            <a:ext cx="2438400" cy="1371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 descr="quantile text 2.JPG"/>
          <p:cNvPicPr>
            <a:picLocks noChangeAspect="1"/>
          </p:cNvPicPr>
          <p:nvPr/>
        </p:nvPicPr>
        <p:blipFill>
          <a:blip r:embed="rId3" cstate="print"/>
          <a:srcRect/>
          <a:stretch>
            <a:fillRect/>
          </a:stretch>
        </p:blipFill>
        <p:spPr bwMode="auto">
          <a:xfrm>
            <a:off x="304800" y="0"/>
            <a:ext cx="8636000" cy="5410200"/>
          </a:xfrm>
          <a:prstGeom prst="rect">
            <a:avLst/>
          </a:prstGeom>
          <a:noFill/>
          <a:ln w="9525">
            <a:noFill/>
            <a:miter lim="800000"/>
            <a:headEnd/>
            <a:tailEnd/>
          </a:ln>
        </p:spPr>
      </p:pic>
      <p:cxnSp>
        <p:nvCxnSpPr>
          <p:cNvPr id="4" name="Straight Arrow Connector 3"/>
          <p:cNvCxnSpPr/>
          <p:nvPr/>
        </p:nvCxnSpPr>
        <p:spPr>
          <a:xfrm flipV="1">
            <a:off x="4800600" y="4648200"/>
            <a:ext cx="2895600" cy="1676400"/>
          </a:xfrm>
          <a:prstGeom prst="straightConnector1">
            <a:avLst/>
          </a:prstGeom>
          <a:ln w="444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2895600" y="6096000"/>
            <a:ext cx="2819400" cy="523875"/>
          </a:xfrm>
          <a:prstGeom prst="rect">
            <a:avLst/>
          </a:prstGeom>
          <a:noFill/>
          <a:ln w="9525">
            <a:noFill/>
            <a:miter lim="800000"/>
            <a:headEnd/>
            <a:tailEnd/>
          </a:ln>
        </p:spPr>
        <p:txBody>
          <a:bodyPr>
            <a:spAutoFit/>
          </a:bodyPr>
          <a:lstStyle/>
          <a:p>
            <a:pPr algn="ctr"/>
            <a:r>
              <a:rPr lang="en-US" sz="2800"/>
              <a:t>810Q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2590800" y="990600"/>
            <a:ext cx="6781800" cy="914400"/>
          </a:xfrm>
        </p:spPr>
        <p:txBody>
          <a:bodyPr/>
          <a:lstStyle/>
          <a:p>
            <a:pPr eaLnBrk="1" hangingPunct="1"/>
            <a:r>
              <a:rPr lang="en-US" dirty="0" smtClean="0"/>
              <a:t>Advanced Search</a:t>
            </a:r>
          </a:p>
        </p:txBody>
      </p:sp>
      <p:pic>
        <p:nvPicPr>
          <p:cNvPr id="80899" name="Content Placeholder 3" descr="quantile search 1.JPG"/>
          <p:cNvPicPr>
            <a:picLocks noGrp="1" noChangeAspect="1"/>
          </p:cNvPicPr>
          <p:nvPr>
            <p:ph sz="quarter" idx="1"/>
          </p:nvPr>
        </p:nvPicPr>
        <p:blipFill>
          <a:blip r:embed="rId3" cstate="print"/>
          <a:srcRect/>
          <a:stretch>
            <a:fillRect/>
          </a:stretch>
        </p:blipFill>
        <p:spPr>
          <a:xfrm>
            <a:off x="-122238" y="1905000"/>
            <a:ext cx="9118601" cy="3962400"/>
          </a:xfrm>
        </p:spPr>
      </p:pic>
      <p:cxnSp>
        <p:nvCxnSpPr>
          <p:cNvPr id="6" name="Straight Arrow Connector 5"/>
          <p:cNvCxnSpPr/>
          <p:nvPr/>
        </p:nvCxnSpPr>
        <p:spPr>
          <a:xfrm rot="5400000">
            <a:off x="4038600" y="2362200"/>
            <a:ext cx="2057400" cy="129540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667000" y="457200"/>
            <a:ext cx="5547609" cy="769441"/>
          </a:xfrm>
          <a:prstGeom prst="rect">
            <a:avLst/>
          </a:prstGeom>
        </p:spPr>
        <p:txBody>
          <a:bodyPr wrap="none">
            <a:spAutoFit/>
          </a:bodyPr>
          <a:lstStyle/>
          <a:p>
            <a:r>
              <a:rPr lang="en-US" sz="4400" dirty="0" smtClean="0">
                <a:solidFill>
                  <a:schemeClr val="tx1"/>
                </a:solidFill>
              </a:rPr>
              <a:t>Curriculum Alignment</a:t>
            </a:r>
            <a:endParaRPr lang="en-US" sz="4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p:cNvPicPr>
            <a:picLocks noChangeAspect="1" noChangeArrowheads="1"/>
          </p:cNvPicPr>
          <p:nvPr/>
        </p:nvPicPr>
        <p:blipFill>
          <a:blip r:embed="rId3" cstate="print"/>
          <a:srcRect l="23441" t="13501" r="6282" b="11502"/>
          <a:stretch>
            <a:fillRect/>
          </a:stretch>
        </p:blipFill>
        <p:spPr bwMode="auto">
          <a:xfrm>
            <a:off x="1066800" y="533400"/>
            <a:ext cx="7620000" cy="6099175"/>
          </a:xfrm>
          <a:prstGeom prst="rect">
            <a:avLst/>
          </a:prstGeom>
          <a:noFill/>
          <a:ln w="57150" cmpd="thinThick" algn="ctr">
            <a:solidFill>
              <a:schemeClr val="bg2"/>
            </a:solidFill>
            <a:miter lim="800000"/>
            <a:headEnd/>
            <a:tailEnd/>
          </a:ln>
        </p:spPr>
      </p:pic>
      <p:sp>
        <p:nvSpPr>
          <p:cNvPr id="203781" name="Line 5"/>
          <p:cNvSpPr>
            <a:spLocks noChangeShapeType="1"/>
          </p:cNvSpPr>
          <p:nvPr/>
        </p:nvSpPr>
        <p:spPr bwMode="auto">
          <a:xfrm flipH="1">
            <a:off x="8382000" y="914400"/>
            <a:ext cx="0" cy="762000"/>
          </a:xfrm>
          <a:prstGeom prst="line">
            <a:avLst/>
          </a:prstGeom>
          <a:noFill/>
          <a:ln w="38100">
            <a:solidFill>
              <a:srgbClr val="FF0000"/>
            </a:solidFill>
            <a:round/>
            <a:headEnd/>
            <a:tailEnd type="triangle" w="med" len="med"/>
          </a:ln>
        </p:spPr>
        <p:txBody>
          <a:bodyPr wrap="none" anchor="ctr"/>
          <a:lstStyle/>
          <a:p>
            <a:endParaRPr lang="en-US"/>
          </a:p>
        </p:txBody>
      </p:sp>
      <p:sp>
        <p:nvSpPr>
          <p:cNvPr id="203782" name="Text Box 6"/>
          <p:cNvSpPr txBox="1">
            <a:spLocks noChangeArrowheads="1"/>
          </p:cNvSpPr>
          <p:nvPr/>
        </p:nvSpPr>
        <p:spPr bwMode="auto">
          <a:xfrm>
            <a:off x="6324600" y="609600"/>
            <a:ext cx="2209800" cy="641350"/>
          </a:xfrm>
          <a:prstGeom prst="rect">
            <a:avLst/>
          </a:prstGeom>
          <a:solidFill>
            <a:srgbClr val="FFFF00"/>
          </a:solidFill>
          <a:ln w="9525" algn="ctr">
            <a:noFill/>
            <a:miter lim="800000"/>
            <a:headEnd/>
            <a:tailEnd/>
          </a:ln>
        </p:spPr>
        <p:txBody>
          <a:bodyPr>
            <a:spAutoFit/>
          </a:bodyPr>
          <a:lstStyle/>
          <a:p>
            <a:pPr>
              <a:spcBef>
                <a:spcPct val="50000"/>
              </a:spcBef>
            </a:pPr>
            <a:r>
              <a:rPr lang="en-US">
                <a:solidFill>
                  <a:srgbClr val="FF0000"/>
                </a:solidFill>
              </a:rPr>
              <a:t>Reorder the list by your state goals.</a:t>
            </a:r>
          </a:p>
        </p:txBody>
      </p:sp>
      <p:sp>
        <p:nvSpPr>
          <p:cNvPr id="203784" name="Text Box 8"/>
          <p:cNvSpPr txBox="1">
            <a:spLocks noChangeArrowheads="1"/>
          </p:cNvSpPr>
          <p:nvPr/>
        </p:nvSpPr>
        <p:spPr bwMode="auto">
          <a:xfrm>
            <a:off x="304800" y="304800"/>
            <a:ext cx="2895600" cy="646113"/>
          </a:xfrm>
          <a:prstGeom prst="rect">
            <a:avLst/>
          </a:prstGeom>
          <a:solidFill>
            <a:srgbClr val="FFFF00"/>
          </a:solidFill>
          <a:ln w="9525" algn="ctr">
            <a:noFill/>
            <a:miter lim="800000"/>
            <a:headEnd/>
            <a:tailEnd/>
          </a:ln>
        </p:spPr>
        <p:txBody>
          <a:bodyPr>
            <a:spAutoFit/>
          </a:bodyPr>
          <a:lstStyle/>
          <a:p>
            <a:pPr>
              <a:spcBef>
                <a:spcPct val="50000"/>
              </a:spcBef>
            </a:pPr>
            <a:r>
              <a:rPr lang="en-US">
                <a:solidFill>
                  <a:srgbClr val="C00000"/>
                </a:solidFill>
              </a:rPr>
              <a:t>Ordered by Quantile Measure</a:t>
            </a:r>
          </a:p>
        </p:txBody>
      </p:sp>
      <p:sp>
        <p:nvSpPr>
          <p:cNvPr id="203783" name="Line 7"/>
          <p:cNvSpPr>
            <a:spLocks noChangeShapeType="1"/>
          </p:cNvSpPr>
          <p:nvPr/>
        </p:nvSpPr>
        <p:spPr bwMode="auto">
          <a:xfrm>
            <a:off x="2133600" y="762000"/>
            <a:ext cx="0" cy="762000"/>
          </a:xfrm>
          <a:prstGeom prst="line">
            <a:avLst/>
          </a:prstGeom>
          <a:noFill/>
          <a:ln w="38100">
            <a:solidFill>
              <a:srgbClr val="FF00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3784"/>
                                        </p:tgtEl>
                                        <p:attrNameLst>
                                          <p:attrName>style.visibility</p:attrName>
                                        </p:attrNameLst>
                                      </p:cBhvr>
                                      <p:to>
                                        <p:strVal val="visible"/>
                                      </p:to>
                                    </p:set>
                                    <p:animEffect transition="in" filter="blinds(horizontal)">
                                      <p:cBhvr>
                                        <p:cTn id="7" dur="500"/>
                                        <p:tgtEl>
                                          <p:spTgt spid="203784"/>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03783"/>
                                        </p:tgtEl>
                                        <p:attrNameLst>
                                          <p:attrName>style.visibility</p:attrName>
                                        </p:attrNameLst>
                                      </p:cBhvr>
                                      <p:to>
                                        <p:strVal val="visible"/>
                                      </p:to>
                                    </p:set>
                                    <p:animEffect transition="in" filter="fade">
                                      <p:cBhvr>
                                        <p:cTn id="10" dur="1000"/>
                                        <p:tgtEl>
                                          <p:spTgt spid="203783"/>
                                        </p:tgtEl>
                                      </p:cBhvr>
                                    </p:animEffect>
                                    <p:anim calcmode="lin" valueType="num">
                                      <p:cBhvr>
                                        <p:cTn id="11" dur="1000" fill="hold"/>
                                        <p:tgtEl>
                                          <p:spTgt spid="203783"/>
                                        </p:tgtEl>
                                        <p:attrNameLst>
                                          <p:attrName>ppt_x</p:attrName>
                                        </p:attrNameLst>
                                      </p:cBhvr>
                                      <p:tavLst>
                                        <p:tav tm="0">
                                          <p:val>
                                            <p:strVal val="#ppt_x"/>
                                          </p:val>
                                        </p:tav>
                                        <p:tav tm="100000">
                                          <p:val>
                                            <p:strVal val="#ppt_x"/>
                                          </p:val>
                                        </p:tav>
                                      </p:tavLst>
                                    </p:anim>
                                    <p:anim calcmode="lin" valueType="num">
                                      <p:cBhvr>
                                        <p:cTn id="12" dur="1000" fill="hold"/>
                                        <p:tgtEl>
                                          <p:spTgt spid="20378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03782"/>
                                        </p:tgtEl>
                                        <p:attrNameLst>
                                          <p:attrName>style.visibility</p:attrName>
                                        </p:attrNameLst>
                                      </p:cBhvr>
                                      <p:to>
                                        <p:strVal val="visible"/>
                                      </p:to>
                                    </p:set>
                                    <p:animEffect transition="in" filter="fade">
                                      <p:cBhvr>
                                        <p:cTn id="17" dur="1000"/>
                                        <p:tgtEl>
                                          <p:spTgt spid="203782"/>
                                        </p:tgtEl>
                                      </p:cBhvr>
                                    </p:animEffect>
                                    <p:anim calcmode="lin" valueType="num">
                                      <p:cBhvr>
                                        <p:cTn id="18" dur="1000" fill="hold"/>
                                        <p:tgtEl>
                                          <p:spTgt spid="203782"/>
                                        </p:tgtEl>
                                        <p:attrNameLst>
                                          <p:attrName>ppt_x</p:attrName>
                                        </p:attrNameLst>
                                      </p:cBhvr>
                                      <p:tavLst>
                                        <p:tav tm="0">
                                          <p:val>
                                            <p:strVal val="#ppt_x"/>
                                          </p:val>
                                        </p:tav>
                                        <p:tav tm="100000">
                                          <p:val>
                                            <p:strVal val="#ppt_x"/>
                                          </p:val>
                                        </p:tav>
                                      </p:tavLst>
                                    </p:anim>
                                    <p:anim calcmode="lin" valueType="num">
                                      <p:cBhvr>
                                        <p:cTn id="19" dur="1000" fill="hold"/>
                                        <p:tgtEl>
                                          <p:spTgt spid="20378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03781"/>
                                        </p:tgtEl>
                                        <p:attrNameLst>
                                          <p:attrName>style.visibility</p:attrName>
                                        </p:attrNameLst>
                                      </p:cBhvr>
                                      <p:to>
                                        <p:strVal val="visible"/>
                                      </p:to>
                                    </p:set>
                                    <p:animEffect transition="in" filter="fade">
                                      <p:cBhvr>
                                        <p:cTn id="22" dur="1000"/>
                                        <p:tgtEl>
                                          <p:spTgt spid="203781"/>
                                        </p:tgtEl>
                                      </p:cBhvr>
                                    </p:animEffect>
                                    <p:anim calcmode="lin" valueType="num">
                                      <p:cBhvr>
                                        <p:cTn id="23" dur="1000" fill="hold"/>
                                        <p:tgtEl>
                                          <p:spTgt spid="203781"/>
                                        </p:tgtEl>
                                        <p:attrNameLst>
                                          <p:attrName>ppt_x</p:attrName>
                                        </p:attrNameLst>
                                      </p:cBhvr>
                                      <p:tavLst>
                                        <p:tav tm="0">
                                          <p:val>
                                            <p:strVal val="#ppt_x"/>
                                          </p:val>
                                        </p:tav>
                                        <p:tav tm="100000">
                                          <p:val>
                                            <p:strVal val="#ppt_x"/>
                                          </p:val>
                                        </p:tav>
                                      </p:tavLst>
                                    </p:anim>
                                    <p:anim calcmode="lin" valueType="num">
                                      <p:cBhvr>
                                        <p:cTn id="24" dur="1000" fill="hold"/>
                                        <p:tgtEl>
                                          <p:spTgt spid="2037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1" grpId="0" animBg="1"/>
      <p:bldP spid="203782" grpId="0" animBg="1"/>
      <p:bldP spid="203784" grpId="0" animBg="1"/>
      <p:bldP spid="20378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362200" y="1066800"/>
            <a:ext cx="6781800" cy="914400"/>
          </a:xfrm>
        </p:spPr>
        <p:txBody>
          <a:bodyPr/>
          <a:lstStyle/>
          <a:p>
            <a:pPr eaLnBrk="1" hangingPunct="1"/>
            <a:r>
              <a:rPr lang="en-US" sz="6600" dirty="0" smtClean="0"/>
              <a:t>Math at Home</a:t>
            </a:r>
          </a:p>
        </p:txBody>
      </p:sp>
      <p:pic>
        <p:nvPicPr>
          <p:cNvPr id="224260" name="Picture 4"/>
          <p:cNvPicPr>
            <a:picLocks noChangeAspect="1" noChangeArrowheads="1"/>
          </p:cNvPicPr>
          <p:nvPr/>
        </p:nvPicPr>
        <p:blipFill>
          <a:blip r:embed="rId3" cstate="print"/>
          <a:srcRect l="3938" t="33379" r="6282" b="13501"/>
          <a:stretch>
            <a:fillRect/>
          </a:stretch>
        </p:blipFill>
        <p:spPr bwMode="auto">
          <a:xfrm>
            <a:off x="609600" y="2514600"/>
            <a:ext cx="8147050" cy="3616325"/>
          </a:xfrm>
          <a:prstGeom prst="rect">
            <a:avLst/>
          </a:prstGeom>
          <a:noFill/>
          <a:ln w="57150" cmpd="thinThick" algn="ctr">
            <a:solidFill>
              <a:schemeClr val="bg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4260"/>
                                        </p:tgtEl>
                                        <p:attrNameLst>
                                          <p:attrName>style.visibility</p:attrName>
                                        </p:attrNameLst>
                                      </p:cBhvr>
                                      <p:to>
                                        <p:strVal val="visible"/>
                                      </p:to>
                                    </p:set>
                                    <p:animEffect transition="in" filter="fade">
                                      <p:cBhvr>
                                        <p:cTn id="7" dur="1000"/>
                                        <p:tgtEl>
                                          <p:spTgt spid="224260"/>
                                        </p:tgtEl>
                                      </p:cBhvr>
                                    </p:animEffect>
                                    <p:anim calcmode="lin" valueType="num">
                                      <p:cBhvr>
                                        <p:cTn id="8" dur="1000" fill="hold"/>
                                        <p:tgtEl>
                                          <p:spTgt spid="224260"/>
                                        </p:tgtEl>
                                        <p:attrNameLst>
                                          <p:attrName>ppt_x</p:attrName>
                                        </p:attrNameLst>
                                      </p:cBhvr>
                                      <p:tavLst>
                                        <p:tav tm="0">
                                          <p:val>
                                            <p:strVal val="#ppt_x"/>
                                          </p:val>
                                        </p:tav>
                                        <p:tav tm="100000">
                                          <p:val>
                                            <p:strVal val="#ppt_x"/>
                                          </p:val>
                                        </p:tav>
                                      </p:tavLst>
                                    </p:anim>
                                    <p:anim calcmode="lin" valueType="num">
                                      <p:cBhvr>
                                        <p:cTn id="9" dur="1000" fill="hold"/>
                                        <p:tgtEl>
                                          <p:spTgt spid="2242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612775" y="228600"/>
            <a:ext cx="8153400" cy="990600"/>
          </a:xfrm>
        </p:spPr>
        <p:txBody>
          <a:bodyPr/>
          <a:lstStyle/>
          <a:p>
            <a:pPr eaLnBrk="1" hangingPunct="1"/>
            <a:endParaRPr lang="en-US" smtClean="0"/>
          </a:p>
        </p:txBody>
      </p:sp>
      <p:pic>
        <p:nvPicPr>
          <p:cNvPr id="83971" name="Content Placeholder 3" descr="at home 1.JPG"/>
          <p:cNvPicPr>
            <a:picLocks noGrp="1" noChangeAspect="1"/>
          </p:cNvPicPr>
          <p:nvPr>
            <p:ph sz="quarter" idx="1"/>
          </p:nvPr>
        </p:nvPicPr>
        <p:blipFill>
          <a:blip r:embed="rId3" cstate="print"/>
          <a:srcRect/>
          <a:stretch>
            <a:fillRect/>
          </a:stretch>
        </p:blipFill>
        <p:spPr>
          <a:xfrm>
            <a:off x="304800" y="152400"/>
            <a:ext cx="7645400" cy="6202363"/>
          </a:xfrm>
        </p:spPr>
      </p:pic>
      <p:sp>
        <p:nvSpPr>
          <p:cNvPr id="5" name="Oval 4"/>
          <p:cNvSpPr/>
          <p:nvPr/>
        </p:nvSpPr>
        <p:spPr>
          <a:xfrm>
            <a:off x="2895600" y="2133600"/>
            <a:ext cx="54864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C00000"/>
                </a:solidFill>
              </a:rPr>
              <a:t>Even if you do not know your child’s Q score, you can use the site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2133600" y="762000"/>
            <a:ext cx="6781800" cy="914400"/>
          </a:xfrm>
        </p:spPr>
        <p:txBody>
          <a:bodyPr/>
          <a:lstStyle/>
          <a:p>
            <a:pPr eaLnBrk="1" hangingPunct="1"/>
            <a:r>
              <a:rPr lang="en-US" sz="4800" b="1" dirty="0" smtClean="0"/>
              <a:t>Where to get </a:t>
            </a:r>
            <a:r>
              <a:rPr lang="en-US" sz="4800" b="1" dirty="0" err="1" smtClean="0"/>
              <a:t>quantiles</a:t>
            </a:r>
            <a:r>
              <a:rPr lang="en-US" sz="4800" b="1" dirty="0" smtClean="0"/>
              <a:t>?</a:t>
            </a:r>
          </a:p>
        </p:txBody>
      </p:sp>
      <p:pic>
        <p:nvPicPr>
          <p:cNvPr id="84995" name="Content Placeholder 3" descr="1.JPG"/>
          <p:cNvPicPr>
            <a:picLocks noGrp="1" noChangeAspect="1"/>
          </p:cNvPicPr>
          <p:nvPr>
            <p:ph sz="quarter" idx="1"/>
          </p:nvPr>
        </p:nvPicPr>
        <p:blipFill>
          <a:blip r:embed="rId3" cstate="print"/>
          <a:srcRect/>
          <a:stretch>
            <a:fillRect/>
          </a:stretch>
        </p:blipFill>
        <p:spPr>
          <a:xfrm>
            <a:off x="228600" y="2286000"/>
            <a:ext cx="5045075" cy="1295400"/>
          </a:xfrm>
        </p:spPr>
      </p:pic>
      <p:pic>
        <p:nvPicPr>
          <p:cNvPr id="84996" name="Picture 4" descr="2.JPG"/>
          <p:cNvPicPr>
            <a:picLocks noChangeAspect="1"/>
          </p:cNvPicPr>
          <p:nvPr/>
        </p:nvPicPr>
        <p:blipFill>
          <a:blip r:embed="rId4" cstate="print"/>
          <a:srcRect/>
          <a:stretch>
            <a:fillRect/>
          </a:stretch>
        </p:blipFill>
        <p:spPr bwMode="auto">
          <a:xfrm>
            <a:off x="5638800" y="2286000"/>
            <a:ext cx="4181475" cy="1838325"/>
          </a:xfrm>
          <a:prstGeom prst="rect">
            <a:avLst/>
          </a:prstGeom>
          <a:noFill/>
          <a:ln w="9525">
            <a:noFill/>
            <a:miter lim="800000"/>
            <a:headEnd/>
            <a:tailEnd/>
          </a:ln>
        </p:spPr>
      </p:pic>
      <p:pic>
        <p:nvPicPr>
          <p:cNvPr id="84997" name="Picture 5" descr="3.JPG"/>
          <p:cNvPicPr>
            <a:picLocks noChangeAspect="1"/>
          </p:cNvPicPr>
          <p:nvPr/>
        </p:nvPicPr>
        <p:blipFill>
          <a:blip r:embed="rId5" cstate="print"/>
          <a:srcRect/>
          <a:stretch>
            <a:fillRect/>
          </a:stretch>
        </p:blipFill>
        <p:spPr bwMode="auto">
          <a:xfrm>
            <a:off x="609600" y="4953000"/>
            <a:ext cx="2876550" cy="942975"/>
          </a:xfrm>
          <a:prstGeom prst="rect">
            <a:avLst/>
          </a:prstGeom>
          <a:noFill/>
          <a:ln w="9525">
            <a:noFill/>
            <a:miter lim="800000"/>
            <a:headEnd/>
            <a:tailEnd/>
          </a:ln>
        </p:spPr>
      </p:pic>
      <p:pic>
        <p:nvPicPr>
          <p:cNvPr id="84998" name="Picture 6" descr="4.JPG"/>
          <p:cNvPicPr>
            <a:picLocks noChangeAspect="1"/>
          </p:cNvPicPr>
          <p:nvPr/>
        </p:nvPicPr>
        <p:blipFill>
          <a:blip r:embed="rId6" cstate="print"/>
          <a:srcRect/>
          <a:stretch>
            <a:fillRect/>
          </a:stretch>
        </p:blipFill>
        <p:spPr bwMode="auto">
          <a:xfrm>
            <a:off x="2590800" y="3962400"/>
            <a:ext cx="3787775" cy="914400"/>
          </a:xfrm>
          <a:prstGeom prst="rect">
            <a:avLst/>
          </a:prstGeom>
          <a:noFill/>
          <a:ln w="9525">
            <a:noFill/>
            <a:miter lim="800000"/>
            <a:headEnd/>
            <a:tailEnd/>
          </a:ln>
        </p:spPr>
      </p:pic>
      <p:pic>
        <p:nvPicPr>
          <p:cNvPr id="84999" name="Picture 7" descr="6.JPG"/>
          <p:cNvPicPr>
            <a:picLocks noChangeAspect="1"/>
          </p:cNvPicPr>
          <p:nvPr/>
        </p:nvPicPr>
        <p:blipFill>
          <a:blip r:embed="rId7" cstate="print"/>
          <a:srcRect/>
          <a:stretch>
            <a:fillRect/>
          </a:stretch>
        </p:blipFill>
        <p:spPr bwMode="auto">
          <a:xfrm>
            <a:off x="533400" y="5791200"/>
            <a:ext cx="8882063" cy="82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5" descr="exam 7.JPG"/>
          <p:cNvPicPr>
            <a:picLocks noGrp="1" noChangeAspect="1"/>
          </p:cNvPicPr>
          <p:nvPr>
            <p:ph idx="1"/>
          </p:nvPr>
        </p:nvPicPr>
        <p:blipFill>
          <a:blip r:embed="rId3" cstate="print"/>
          <a:srcRect/>
          <a:stretch>
            <a:fillRect/>
          </a:stretch>
        </p:blipFill>
        <p:spPr>
          <a:xfrm>
            <a:off x="0" y="1641475"/>
            <a:ext cx="4038600" cy="5216525"/>
          </a:xfrm>
        </p:spPr>
      </p:pic>
      <p:pic>
        <p:nvPicPr>
          <p:cNvPr id="4" name="Content Placeholder 3" descr="exam 1.JPG"/>
          <p:cNvPicPr>
            <a:picLocks noChangeAspect="1"/>
          </p:cNvPicPr>
          <p:nvPr/>
        </p:nvPicPr>
        <p:blipFill>
          <a:blip r:embed="rId4" cstate="print"/>
          <a:srcRect/>
          <a:stretch>
            <a:fillRect/>
          </a:stretch>
        </p:blipFill>
        <p:spPr bwMode="auto">
          <a:xfrm>
            <a:off x="3810000" y="0"/>
            <a:ext cx="5334000" cy="4465638"/>
          </a:xfrm>
          <a:prstGeom prst="rect">
            <a:avLst/>
          </a:prstGeom>
          <a:noFill/>
          <a:ln w="9525">
            <a:noFill/>
            <a:miter lim="800000"/>
            <a:headEnd/>
            <a:tailEnd/>
          </a:ln>
        </p:spPr>
      </p:pic>
      <p:sp>
        <p:nvSpPr>
          <p:cNvPr id="5" name="Title 1"/>
          <p:cNvSpPr>
            <a:spLocks noGrp="1"/>
          </p:cNvSpPr>
          <p:nvPr>
            <p:ph type="title"/>
          </p:nvPr>
        </p:nvSpPr>
        <p:spPr>
          <a:xfrm>
            <a:off x="152400" y="609600"/>
            <a:ext cx="3886200" cy="1050925"/>
          </a:xfrm>
          <a:solidFill>
            <a:schemeClr val="tx1">
              <a:lumMod val="75000"/>
              <a:lumOff val="25000"/>
            </a:schemeClr>
          </a:solidFill>
        </p:spPr>
        <p:txBody>
          <a:bodyPr/>
          <a:lstStyle/>
          <a:p>
            <a:pPr eaLnBrk="1" fontAlgn="auto" hangingPunct="1">
              <a:spcAft>
                <a:spcPts val="0"/>
              </a:spcAft>
              <a:defRPr/>
            </a:pPr>
            <a:r>
              <a:rPr lang="en-US" sz="4000" dirty="0" smtClean="0">
                <a:solidFill>
                  <a:srgbClr val="FFFF00"/>
                </a:solidFill>
              </a:rPr>
              <a:t>Math humor…</a:t>
            </a:r>
          </a:p>
        </p:txBody>
      </p:sp>
      <p:pic>
        <p:nvPicPr>
          <p:cNvPr id="86021" name="Picture 7" descr="exam 2.JPG"/>
          <p:cNvPicPr>
            <a:picLocks noChangeAspect="1"/>
          </p:cNvPicPr>
          <p:nvPr/>
        </p:nvPicPr>
        <p:blipFill>
          <a:blip r:embed="rId5" cstate="print"/>
          <a:srcRect/>
          <a:stretch>
            <a:fillRect/>
          </a:stretch>
        </p:blipFill>
        <p:spPr bwMode="auto">
          <a:xfrm>
            <a:off x="4191000" y="4191000"/>
            <a:ext cx="3849688" cy="2801938"/>
          </a:xfrm>
          <a:prstGeom prst="rect">
            <a:avLst/>
          </a:prstGeom>
          <a:noFill/>
          <a:ln w="9525">
            <a:noFill/>
            <a:miter lim="800000"/>
            <a:headEnd/>
            <a:tailEnd/>
          </a:ln>
        </p:spPr>
      </p:pic>
      <p:sp>
        <p:nvSpPr>
          <p:cNvPr id="86022" name="Rectangle 3"/>
          <p:cNvSpPr>
            <a:spLocks noChangeArrowheads="1"/>
          </p:cNvSpPr>
          <p:nvPr/>
        </p:nvSpPr>
        <p:spPr bwMode="auto">
          <a:xfrm>
            <a:off x="8229600" y="6096000"/>
            <a:ext cx="546100" cy="400050"/>
          </a:xfrm>
          <a:prstGeom prst="rect">
            <a:avLst/>
          </a:prstGeom>
          <a:noFill/>
          <a:ln w="9525">
            <a:noFill/>
            <a:miter lim="800000"/>
            <a:headEnd/>
            <a:tailEnd/>
          </a:ln>
        </p:spPr>
        <p:txBody>
          <a:bodyPr>
            <a:spAutoFit/>
          </a:bodyPr>
          <a:lstStyle/>
          <a:p>
            <a:pPr algn="ctr"/>
            <a:fld id="{E9138427-674C-4E83-B20E-3C5EE3F2669F}" type="slidenum">
              <a:rPr lang="en-US" sz="2000" b="1"/>
              <a:pPr algn="ctr"/>
              <a:t>58</a:t>
            </a:fld>
            <a:endParaRPr lang="en-US" sz="2000" b="1">
              <a:latin typeface="Georg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22"/>
                                        </p:tgtEl>
                                        <p:attrNameLst>
                                          <p:attrName>style.visibility</p:attrName>
                                        </p:attrNameLst>
                                      </p:cBhvr>
                                      <p:to>
                                        <p:strVal val="visible"/>
                                      </p:to>
                                    </p:set>
                                    <p:anim calcmode="lin" valueType="num">
                                      <p:cBhvr additive="base">
                                        <p:cTn id="12" dur="500" fill="hold"/>
                                        <p:tgtEl>
                                          <p:spTgt spid="30722"/>
                                        </p:tgtEl>
                                        <p:attrNameLst>
                                          <p:attrName>ppt_x</p:attrName>
                                        </p:attrNameLst>
                                      </p:cBhvr>
                                      <p:tavLst>
                                        <p:tav tm="0">
                                          <p:val>
                                            <p:strVal val="#ppt_x"/>
                                          </p:val>
                                        </p:tav>
                                        <p:tav tm="100000">
                                          <p:val>
                                            <p:strVal val="#ppt_x"/>
                                          </p:val>
                                        </p:tav>
                                      </p:tavLst>
                                    </p:anim>
                                    <p:anim calcmode="lin" valueType="num">
                                      <p:cBhvr additive="base">
                                        <p:cTn id="13"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050925"/>
          </a:xfrm>
        </p:spPr>
        <p:txBody>
          <a:bodyPr rtlCol="0">
            <a:normAutofit fontScale="90000"/>
          </a:bodyPr>
          <a:lstStyle/>
          <a:p>
            <a:pPr eaLnBrk="1" fontAlgn="auto" hangingPunct="1">
              <a:spcAft>
                <a:spcPts val="0"/>
              </a:spcAft>
              <a:defRPr/>
            </a:pPr>
            <a:r>
              <a:rPr lang="en-US" dirty="0" smtClean="0">
                <a:solidFill>
                  <a:srgbClr val="FFFF00"/>
                </a:solidFill>
              </a:rPr>
              <a:t>Understanding with Fidelity is Key to Success</a:t>
            </a:r>
            <a:endParaRPr lang="en-US" dirty="0">
              <a:solidFill>
                <a:srgbClr val="FFFF00"/>
              </a:solidFill>
            </a:endParaRPr>
          </a:p>
        </p:txBody>
      </p:sp>
      <p:sp>
        <p:nvSpPr>
          <p:cNvPr id="87043" name="Content Placeholder 2"/>
          <p:cNvSpPr>
            <a:spLocks noGrp="1"/>
          </p:cNvSpPr>
          <p:nvPr>
            <p:ph idx="1"/>
          </p:nvPr>
        </p:nvSpPr>
        <p:spPr>
          <a:xfrm>
            <a:off x="1981200" y="1447800"/>
            <a:ext cx="6869113" cy="4114800"/>
          </a:xfrm>
        </p:spPr>
        <p:txBody>
          <a:bodyPr/>
          <a:lstStyle/>
          <a:p>
            <a:pPr eaLnBrk="1" hangingPunct="1">
              <a:buFont typeface="Wingdings 2" pitchFamily="18" charset="2"/>
              <a:buNone/>
            </a:pPr>
            <a:r>
              <a:rPr lang="en-US" b="1" i="1" dirty="0" smtClean="0"/>
              <a:t>  “…a lack of understanding effectively prevents a student from engaging in the mathematical practices” </a:t>
            </a:r>
          </a:p>
          <a:p>
            <a:pPr algn="r" eaLnBrk="1" hangingPunct="1">
              <a:buFont typeface="Wingdings 2" pitchFamily="18" charset="2"/>
              <a:buNone/>
            </a:pPr>
            <a:r>
              <a:rPr lang="en-US" sz="2400" i="1" dirty="0" smtClean="0"/>
              <a:t>(CCSS, 2010, p. 8).</a:t>
            </a:r>
          </a:p>
        </p:txBody>
      </p:sp>
      <p:sp>
        <p:nvSpPr>
          <p:cNvPr id="45060" name="Slide Number Placeholder 5"/>
          <p:cNvSpPr>
            <a:spLocks noGrp="1"/>
          </p:cNvSpPr>
          <p:nvPr>
            <p:ph type="sldNum" sz="quarter" idx="12"/>
          </p:nvPr>
        </p:nvSpPr>
        <p:spPr bwMode="auto">
          <a:ln>
            <a:miter lim="800000"/>
            <a:headEnd/>
            <a:tailEnd/>
          </a:ln>
        </p:spPr>
        <p:txBody>
          <a:bodyPr>
            <a:normAutofit/>
          </a:bodyPr>
          <a:lstStyle/>
          <a:p>
            <a:pPr eaLnBrk="0" hangingPunct="0">
              <a:defRPr/>
            </a:pPr>
            <a:fld id="{DD5AEFD4-3BAF-4A89-94A4-449A0D0082DE}" type="slidenum">
              <a:rPr lang="en-US"/>
              <a:pPr eaLnBrk="0" hangingPunct="0">
                <a:defRPr/>
              </a:pPr>
              <a:t>59</a:t>
            </a:fld>
            <a:endParaRPr lang="en-US"/>
          </a:p>
        </p:txBody>
      </p:sp>
      <p:pic>
        <p:nvPicPr>
          <p:cNvPr id="31749" name="Picture 4" descr="exam 4.JPG"/>
          <p:cNvPicPr>
            <a:picLocks noChangeAspect="1"/>
          </p:cNvPicPr>
          <p:nvPr/>
        </p:nvPicPr>
        <p:blipFill>
          <a:blip r:embed="rId3" cstate="print"/>
          <a:srcRect/>
          <a:stretch>
            <a:fillRect/>
          </a:stretch>
        </p:blipFill>
        <p:spPr bwMode="auto">
          <a:xfrm>
            <a:off x="609600" y="3477699"/>
            <a:ext cx="2762250" cy="3094551"/>
          </a:xfrm>
          <a:prstGeom prst="rect">
            <a:avLst/>
          </a:prstGeom>
          <a:noFill/>
          <a:ln w="9525">
            <a:noFill/>
            <a:miter lim="800000"/>
            <a:headEnd/>
            <a:tailEnd/>
          </a:ln>
        </p:spPr>
      </p:pic>
      <p:pic>
        <p:nvPicPr>
          <p:cNvPr id="7" name="Content Placeholder 3" descr="exam 3.JPG"/>
          <p:cNvPicPr>
            <a:picLocks noChangeAspect="1"/>
          </p:cNvPicPr>
          <p:nvPr/>
        </p:nvPicPr>
        <p:blipFill>
          <a:blip r:embed="rId4" cstate="print"/>
          <a:srcRect/>
          <a:stretch>
            <a:fillRect/>
          </a:stretch>
        </p:blipFill>
        <p:spPr bwMode="auto">
          <a:xfrm>
            <a:off x="3581400" y="3200400"/>
            <a:ext cx="5410200" cy="3875088"/>
          </a:xfrm>
          <a:prstGeom prst="rect">
            <a:avLst/>
          </a:prstGeom>
          <a:noFill/>
          <a:ln w="19050">
            <a:solidFill>
              <a:schemeClr val="tx1">
                <a:alpha val="74901"/>
              </a:schemeClr>
            </a:solidFill>
            <a:miter lim="800000"/>
            <a:headEnd/>
            <a:tailEnd/>
          </a:ln>
        </p:spPr>
      </p:pic>
      <p:sp>
        <p:nvSpPr>
          <p:cNvPr id="87047" name="Rectangle 3"/>
          <p:cNvSpPr>
            <a:spLocks noChangeArrowheads="1"/>
          </p:cNvSpPr>
          <p:nvPr/>
        </p:nvSpPr>
        <p:spPr bwMode="auto">
          <a:xfrm>
            <a:off x="8229600" y="6096000"/>
            <a:ext cx="546100" cy="400050"/>
          </a:xfrm>
          <a:prstGeom prst="rect">
            <a:avLst/>
          </a:prstGeom>
          <a:noFill/>
          <a:ln w="9525">
            <a:noFill/>
            <a:miter lim="800000"/>
            <a:headEnd/>
            <a:tailEnd/>
          </a:ln>
        </p:spPr>
        <p:txBody>
          <a:bodyPr>
            <a:spAutoFit/>
          </a:bodyPr>
          <a:lstStyle/>
          <a:p>
            <a:pPr algn="ctr"/>
            <a:fld id="{3DCA327E-AE72-4E18-9EC4-D1E7A52EBFC2}" type="slidenum">
              <a:rPr lang="en-US" sz="2000" b="1"/>
              <a:pPr algn="ctr"/>
              <a:t>59</a:t>
            </a:fld>
            <a:endParaRPr lang="en-US" sz="2000" b="1">
              <a:latin typeface="Georg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749"/>
                                        </p:tgtEl>
                                        <p:attrNameLst>
                                          <p:attrName>style.visibility</p:attrName>
                                        </p:attrNameLst>
                                      </p:cBhvr>
                                      <p:to>
                                        <p:strVal val="visible"/>
                                      </p:to>
                                    </p:set>
                                    <p:anim calcmode="lin" valueType="num">
                                      <p:cBhvr additive="base">
                                        <p:cTn id="12" dur="500" fill="hold"/>
                                        <p:tgtEl>
                                          <p:spTgt spid="31749"/>
                                        </p:tgtEl>
                                        <p:attrNameLst>
                                          <p:attrName>ppt_x</p:attrName>
                                        </p:attrNameLst>
                                      </p:cBhvr>
                                      <p:tavLst>
                                        <p:tav tm="0">
                                          <p:val>
                                            <p:strVal val="#ppt_x"/>
                                          </p:val>
                                        </p:tav>
                                        <p:tav tm="100000">
                                          <p:val>
                                            <p:strVal val="#ppt_x"/>
                                          </p:val>
                                        </p:tav>
                                      </p:tavLst>
                                    </p:anim>
                                    <p:anim calcmode="lin" valueType="num">
                                      <p:cBhvr additive="base">
                                        <p:cTn id="13"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438400" y="-84177"/>
            <a:ext cx="5486400" cy="69421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67200" y="0"/>
            <a:ext cx="4752975" cy="1143000"/>
          </a:xfrm>
        </p:spPr>
        <p:txBody>
          <a:bodyPr/>
          <a:lstStyle/>
          <a:p>
            <a:r>
              <a:rPr lang="en-US" sz="3600" b="1" dirty="0" smtClean="0"/>
              <a:t>Targets</a:t>
            </a:r>
            <a:endParaRPr lang="en-US" sz="3600" b="1" dirty="0"/>
          </a:p>
        </p:txBody>
      </p:sp>
      <p:pic>
        <p:nvPicPr>
          <p:cNvPr id="6" name="Picture 2" descr="C:\Documents and Settings\kkidwell\Local Settings\Temporary Internet Files\Content.IE5\U11W9Y4N\MC900057156[1].wmf"/>
          <p:cNvPicPr>
            <a:picLocks noChangeAspect="1" noChangeArrowheads="1"/>
          </p:cNvPicPr>
          <p:nvPr/>
        </p:nvPicPr>
        <p:blipFill>
          <a:blip r:embed="rId3" cstate="print"/>
          <a:srcRect/>
          <a:stretch>
            <a:fillRect/>
          </a:stretch>
        </p:blipFill>
        <p:spPr bwMode="auto">
          <a:xfrm>
            <a:off x="8001000" y="381000"/>
            <a:ext cx="858838" cy="838200"/>
          </a:xfrm>
          <a:prstGeom prst="rect">
            <a:avLst/>
          </a:prstGeom>
          <a:noFill/>
          <a:ln w="9525">
            <a:noFill/>
            <a:miter lim="800000"/>
            <a:headEnd/>
            <a:tailEnd/>
          </a:ln>
        </p:spPr>
      </p:pic>
      <p:sp>
        <p:nvSpPr>
          <p:cNvPr id="7" name="Content Placeholder 2"/>
          <p:cNvSpPr txBox="1">
            <a:spLocks/>
          </p:cNvSpPr>
          <p:nvPr/>
        </p:nvSpPr>
        <p:spPr bwMode="auto">
          <a:xfrm>
            <a:off x="2667000" y="1066801"/>
            <a:ext cx="6326187"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 understand what is going on in our content leadership networks.</a:t>
            </a:r>
          </a:p>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 can use the networks’ resources to ensure quality deconstruction. </a:t>
            </a:r>
          </a:p>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 understand the importance of text complexity &amp; the value of math Q-</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taxons</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and how </a:t>
            </a:r>
            <a:r>
              <a:rPr lang="en-US" sz="2400" kern="0" dirty="0" smtClean="0">
                <a:latin typeface="+mn-lt"/>
              </a:rPr>
              <a:t>they</a:t>
            </a:r>
            <a:r>
              <a:rPr kumimoji="0" lang="en-US" sz="2400" b="0" i="0" u="none" strike="noStrike" kern="0" cap="none" spc="0" normalizeH="0" baseline="0" noProof="0" dirty="0" smtClean="0">
                <a:ln>
                  <a:noFill/>
                </a:ln>
                <a:solidFill>
                  <a:schemeClr val="tx1"/>
                </a:solidFill>
                <a:effectLst/>
                <a:uLnTx/>
                <a:uFillTx/>
                <a:latin typeface="+mn-lt"/>
                <a:ea typeface="+mn-ea"/>
                <a:cs typeface="+mn-cs"/>
              </a:rPr>
              <a:t> can impact instruction. </a:t>
            </a:r>
          </a:p>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 understand what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Lexiles</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&amp;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Quantiles</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are and can use the information to plan.</a:t>
            </a:r>
          </a:p>
        </p:txBody>
      </p:sp>
      <p:sp>
        <p:nvSpPr>
          <p:cNvPr id="5" name="TextBox 4"/>
          <p:cNvSpPr txBox="1"/>
          <p:nvPr/>
        </p:nvSpPr>
        <p:spPr>
          <a:xfrm>
            <a:off x="1447800" y="4572000"/>
            <a:ext cx="6856364" cy="2062103"/>
          </a:xfrm>
          <a:prstGeom prst="rect">
            <a:avLst/>
          </a:prstGeom>
          <a:noFill/>
        </p:spPr>
        <p:txBody>
          <a:bodyPr wrap="none" rtlCol="0">
            <a:spAutoFit/>
          </a:bodyPr>
          <a:lstStyle/>
          <a:p>
            <a:r>
              <a:rPr lang="en-US" sz="3200" dirty="0" smtClean="0">
                <a:hlinkClick r:id="rId4"/>
              </a:rPr>
              <a:t>Denise.rains@education.ky.gov</a:t>
            </a:r>
            <a:endParaRPr lang="en-US" sz="3200" dirty="0" smtClean="0"/>
          </a:p>
          <a:p>
            <a:r>
              <a:rPr lang="en-US" sz="3200" dirty="0" smtClean="0"/>
              <a:t>CKEC ELA Specialist</a:t>
            </a:r>
          </a:p>
          <a:p>
            <a:r>
              <a:rPr lang="en-US" sz="3200" dirty="0" smtClean="0">
                <a:hlinkClick r:id="rId5"/>
              </a:rPr>
              <a:t>Debbie.waggoner@education.ky.gov</a:t>
            </a:r>
            <a:endParaRPr lang="en-US" sz="3200" dirty="0" smtClean="0"/>
          </a:p>
          <a:p>
            <a:r>
              <a:rPr lang="en-US" sz="3200" dirty="0" smtClean="0"/>
              <a:t>CKEC Math Specialist</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2514600" y="-95250"/>
            <a:ext cx="5562600" cy="695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15375" cy="1828800"/>
          </a:xfrm>
        </p:spPr>
        <p:txBody>
          <a:bodyPr>
            <a:normAutofit fontScale="90000"/>
          </a:bodyPr>
          <a:lstStyle/>
          <a:p>
            <a:pPr algn="ctr" fontAlgn="auto">
              <a:spcAft>
                <a:spcPts val="0"/>
              </a:spcAft>
              <a:defRPr/>
            </a:pP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dirty="0" smtClean="0"/>
              <a:t>Sample Rubric for Quality Control                                </a:t>
            </a:r>
            <a:r>
              <a:rPr lang="en-US" sz="2800" dirty="0" smtClean="0"/>
              <a:t>Questions to Guide our Thinking</a:t>
            </a:r>
            <a:br>
              <a:rPr lang="en-US" sz="2800" dirty="0" smtClean="0"/>
            </a:br>
            <a:r>
              <a:rPr lang="en-US" sz="2000" dirty="0" smtClean="0"/>
              <a:t>-Did deconstruction capture the intended learning?</a:t>
            </a:r>
            <a:br>
              <a:rPr lang="en-US" sz="2000" dirty="0" smtClean="0"/>
            </a:br>
            <a:r>
              <a:rPr lang="en-US" sz="2000" dirty="0" smtClean="0"/>
              <a:t>-Has the target been classified correctly</a:t>
            </a:r>
            <a:r>
              <a:rPr lang="en-US" sz="2400" dirty="0" smtClean="0"/>
              <a:t>?</a:t>
            </a:r>
            <a:br>
              <a:rPr lang="en-US" sz="2400" dirty="0" smtClean="0"/>
            </a:br>
            <a:endParaRPr lang="en-US" sz="2400" dirty="0"/>
          </a:p>
        </p:txBody>
      </p:sp>
      <p:graphicFrame>
        <p:nvGraphicFramePr>
          <p:cNvPr id="4" name="Content Placeholder 3"/>
          <p:cNvGraphicFramePr>
            <a:graphicFrameLocks noGrp="1"/>
          </p:cNvGraphicFramePr>
          <p:nvPr>
            <p:ph sz="quarter" idx="1"/>
          </p:nvPr>
        </p:nvGraphicFramePr>
        <p:xfrm>
          <a:off x="228600" y="1752600"/>
          <a:ext cx="8763000" cy="5131383"/>
        </p:xfrm>
        <a:graphic>
          <a:graphicData uri="http://schemas.openxmlformats.org/drawingml/2006/table">
            <a:tbl>
              <a:tblPr firstRow="1" bandRow="1">
                <a:tableStyleId>{91EBBBCC-DAD2-459C-BE2E-F6DE35CF9A28}</a:tableStyleId>
              </a:tblPr>
              <a:tblGrid>
                <a:gridCol w="2921000"/>
                <a:gridCol w="2921000"/>
                <a:gridCol w="2921000"/>
              </a:tblGrid>
              <a:tr h="401736">
                <a:tc>
                  <a:txBody>
                    <a:bodyPr/>
                    <a:lstStyle/>
                    <a:p>
                      <a:pPr marL="0" marR="0" algn="l">
                        <a:spcBef>
                          <a:spcPts val="0"/>
                        </a:spcBef>
                        <a:spcAft>
                          <a:spcPts val="0"/>
                        </a:spcAft>
                      </a:pPr>
                      <a:r>
                        <a:rPr lang="en-US" sz="2400" dirty="0"/>
                        <a:t>Criteria </a:t>
                      </a:r>
                      <a:endParaRPr lang="en-US" sz="2400" b="1" dirty="0">
                        <a:solidFill>
                          <a:schemeClr val="accent5">
                            <a:lumMod val="75000"/>
                          </a:schemeClr>
                        </a:solidFill>
                        <a:latin typeface="Calibri"/>
                        <a:ea typeface="Calibri"/>
                        <a:cs typeface="Times New Roman"/>
                      </a:endParaRPr>
                    </a:p>
                  </a:txBody>
                  <a:tcPr marL="68580" marR="68580" marT="0" marB="0"/>
                </a:tc>
                <a:tc>
                  <a:txBody>
                    <a:bodyPr/>
                    <a:lstStyle/>
                    <a:p>
                      <a:pPr marL="0" marR="0" algn="l">
                        <a:spcBef>
                          <a:spcPts val="0"/>
                        </a:spcBef>
                        <a:spcAft>
                          <a:spcPts val="0"/>
                        </a:spcAft>
                      </a:pPr>
                      <a:r>
                        <a:rPr lang="en-US" sz="2400" dirty="0"/>
                        <a:t>Weak</a:t>
                      </a:r>
                      <a:endParaRPr lang="en-US" sz="2400" b="1" dirty="0">
                        <a:solidFill>
                          <a:schemeClr val="accent5">
                            <a:lumMod val="75000"/>
                          </a:schemeClr>
                        </a:solidFill>
                        <a:latin typeface="Calibri"/>
                        <a:ea typeface="Calibri"/>
                        <a:cs typeface="Times New Roman"/>
                      </a:endParaRPr>
                    </a:p>
                  </a:txBody>
                  <a:tcPr marL="68580" marR="68580" marT="0" marB="0"/>
                </a:tc>
                <a:tc>
                  <a:txBody>
                    <a:bodyPr/>
                    <a:lstStyle/>
                    <a:p>
                      <a:pPr marL="0" marR="0" algn="l">
                        <a:spcBef>
                          <a:spcPts val="0"/>
                        </a:spcBef>
                        <a:spcAft>
                          <a:spcPts val="0"/>
                        </a:spcAft>
                      </a:pPr>
                      <a:r>
                        <a:rPr lang="en-US" sz="2400" dirty="0"/>
                        <a:t>Strong</a:t>
                      </a:r>
                      <a:endParaRPr lang="en-US" sz="2400" b="1" dirty="0">
                        <a:solidFill>
                          <a:schemeClr val="accent5">
                            <a:lumMod val="75000"/>
                          </a:schemeClr>
                        </a:solidFill>
                        <a:latin typeface="Calibri"/>
                        <a:ea typeface="Calibri"/>
                        <a:cs typeface="Times New Roman"/>
                      </a:endParaRPr>
                    </a:p>
                  </a:txBody>
                  <a:tcPr marL="68580" marR="68580" marT="0" marB="0"/>
                </a:tc>
              </a:tr>
              <a:tr h="1721552">
                <a:tc>
                  <a:txBody>
                    <a:bodyPr/>
                    <a:lstStyle/>
                    <a:p>
                      <a:pPr marL="0" marR="0" algn="l">
                        <a:spcBef>
                          <a:spcPts val="0"/>
                        </a:spcBef>
                        <a:spcAft>
                          <a:spcPts val="0"/>
                        </a:spcAft>
                      </a:pPr>
                      <a:r>
                        <a:rPr lang="en-US" sz="1800" dirty="0"/>
                        <a:t>Language is intended for the teacher audience.    </a:t>
                      </a:r>
                      <a:endParaRPr lang="en-US" sz="1800" b="1" dirty="0">
                        <a:solidFill>
                          <a:schemeClr val="bg1"/>
                        </a:solidFill>
                        <a:latin typeface="Calibri"/>
                        <a:ea typeface="Calibri"/>
                        <a:cs typeface="Times New Roman"/>
                      </a:endParaRPr>
                    </a:p>
                  </a:txBody>
                  <a:tcPr marL="68580" marR="68580" marT="0" marB="0"/>
                </a:tc>
                <a:tc>
                  <a:txBody>
                    <a:bodyPr/>
                    <a:lstStyle/>
                    <a:p>
                      <a:pPr marL="0" marR="0" algn="l">
                        <a:spcBef>
                          <a:spcPts val="0"/>
                        </a:spcBef>
                        <a:spcAft>
                          <a:spcPts val="0"/>
                        </a:spcAft>
                      </a:pPr>
                      <a:r>
                        <a:rPr lang="en-US" sz="1800" dirty="0"/>
                        <a:t>Language is unclear and it doesn’t match the intended learning.  </a:t>
                      </a:r>
                      <a:endParaRPr lang="en-US" sz="1800" b="1" dirty="0">
                        <a:solidFill>
                          <a:schemeClr val="bg1"/>
                        </a:solidFill>
                        <a:latin typeface="Calibri"/>
                        <a:ea typeface="Calibri"/>
                        <a:cs typeface="Times New Roman"/>
                      </a:endParaRPr>
                    </a:p>
                  </a:txBody>
                  <a:tcPr marL="68580" marR="68580" marT="0" marB="0"/>
                </a:tc>
                <a:tc>
                  <a:txBody>
                    <a:bodyPr/>
                    <a:lstStyle/>
                    <a:p>
                      <a:pPr marL="0" marR="0" algn="l">
                        <a:spcBef>
                          <a:spcPts val="0"/>
                        </a:spcBef>
                        <a:spcAft>
                          <a:spcPts val="0"/>
                        </a:spcAft>
                      </a:pPr>
                      <a:r>
                        <a:rPr lang="en-US" sz="1800" dirty="0"/>
                        <a:t>Language is written to make sure </a:t>
                      </a:r>
                      <a:r>
                        <a:rPr lang="en-US" sz="1800" dirty="0" smtClean="0"/>
                        <a:t>the </a:t>
                      </a:r>
                      <a:r>
                        <a:rPr lang="en-US" sz="1800" dirty="0"/>
                        <a:t>intended learning is clear.  Targets can easily be converted to student and parent friendly language if necessary.</a:t>
                      </a:r>
                      <a:endParaRPr lang="en-US" sz="1800" b="1" dirty="0">
                        <a:solidFill>
                          <a:schemeClr val="bg1"/>
                        </a:solidFill>
                        <a:latin typeface="Calibri"/>
                        <a:ea typeface="Calibri"/>
                        <a:cs typeface="Times New Roman"/>
                      </a:endParaRPr>
                    </a:p>
                  </a:txBody>
                  <a:tcPr marL="68580" marR="68580" marT="0" marB="0"/>
                </a:tc>
              </a:tr>
              <a:tr h="1071297">
                <a:tc>
                  <a:txBody>
                    <a:bodyPr/>
                    <a:lstStyle/>
                    <a:p>
                      <a:pPr marL="0" marR="0" algn="l">
                        <a:spcBef>
                          <a:spcPts val="0"/>
                        </a:spcBef>
                        <a:spcAft>
                          <a:spcPts val="0"/>
                        </a:spcAft>
                      </a:pPr>
                      <a:r>
                        <a:rPr lang="en-US" sz="1800" dirty="0"/>
                        <a:t>Learning targets are focused directly on the standard at hand </a:t>
                      </a:r>
                    </a:p>
                    <a:p>
                      <a:pPr marL="0" marR="0" algn="l">
                        <a:spcBef>
                          <a:spcPts val="0"/>
                        </a:spcBef>
                        <a:spcAft>
                          <a:spcPts val="0"/>
                        </a:spcAft>
                      </a:pPr>
                      <a:r>
                        <a:rPr lang="en-US" sz="1800" dirty="0"/>
                        <a:t> </a:t>
                      </a:r>
                      <a:endParaRPr lang="en-US" sz="1800" b="1" dirty="0">
                        <a:solidFill>
                          <a:schemeClr val="bg1"/>
                        </a:solidFill>
                        <a:latin typeface="Calibri"/>
                        <a:ea typeface="Calibri"/>
                        <a:cs typeface="Times New Roman"/>
                      </a:endParaRPr>
                    </a:p>
                  </a:txBody>
                  <a:tcPr marL="68580" marR="68580" marT="0" marB="0"/>
                </a:tc>
                <a:tc>
                  <a:txBody>
                    <a:bodyPr/>
                    <a:lstStyle/>
                    <a:p>
                      <a:pPr marL="0" marR="0" algn="l">
                        <a:spcBef>
                          <a:spcPts val="0"/>
                        </a:spcBef>
                        <a:spcAft>
                          <a:spcPts val="0"/>
                        </a:spcAft>
                      </a:pPr>
                      <a:r>
                        <a:rPr lang="en-US" sz="1800" dirty="0"/>
                        <a:t>Learning targets include all knowledge/skills needed – even ones that fit previous grades or other standards.  </a:t>
                      </a:r>
                      <a:endParaRPr lang="en-US" sz="1800" b="1" dirty="0">
                        <a:solidFill>
                          <a:schemeClr val="bg1"/>
                        </a:solidFill>
                        <a:latin typeface="Calibri"/>
                        <a:ea typeface="Calibri"/>
                        <a:cs typeface="Times New Roman"/>
                      </a:endParaRPr>
                    </a:p>
                  </a:txBody>
                  <a:tcPr marL="68580" marR="68580" marT="0" marB="0"/>
                </a:tc>
                <a:tc>
                  <a:txBody>
                    <a:bodyPr/>
                    <a:lstStyle/>
                    <a:p>
                      <a:pPr marL="0" marR="0" algn="l">
                        <a:spcBef>
                          <a:spcPts val="0"/>
                        </a:spcBef>
                        <a:spcAft>
                          <a:spcPts val="0"/>
                        </a:spcAft>
                      </a:pPr>
                      <a:r>
                        <a:rPr lang="en-US" sz="1800" dirty="0"/>
                        <a:t>Learning targets stay within the scope of the standard (not previous skills needed).</a:t>
                      </a:r>
                      <a:endParaRPr lang="en-US" sz="1800" b="1" dirty="0">
                        <a:solidFill>
                          <a:schemeClr val="bg1"/>
                        </a:solidFill>
                        <a:latin typeface="Calibri"/>
                        <a:ea typeface="Calibri"/>
                        <a:cs typeface="Times New Roman"/>
                      </a:endParaRPr>
                    </a:p>
                  </a:txBody>
                  <a:tcPr marL="68580" marR="68580" marT="0" marB="0"/>
                </a:tc>
              </a:tr>
              <a:tr h="837293">
                <a:tc>
                  <a:txBody>
                    <a:bodyPr/>
                    <a:lstStyle/>
                    <a:p>
                      <a:pPr marL="0" marR="0" algn="l">
                        <a:spcBef>
                          <a:spcPts val="0"/>
                        </a:spcBef>
                        <a:spcAft>
                          <a:spcPts val="0"/>
                        </a:spcAft>
                      </a:pPr>
                      <a:r>
                        <a:rPr lang="en-US" sz="1800" dirty="0"/>
                        <a:t>Targets focus on what should be learned versus what is to be done.  </a:t>
                      </a:r>
                      <a:endParaRPr lang="en-US" sz="1800" b="1" dirty="0">
                        <a:solidFill>
                          <a:schemeClr val="bg1"/>
                        </a:solidFill>
                        <a:latin typeface="Calibri"/>
                        <a:ea typeface="Calibri"/>
                        <a:cs typeface="Times New Roman"/>
                      </a:endParaRPr>
                    </a:p>
                  </a:txBody>
                  <a:tcPr marL="68580" marR="68580" marT="0" marB="0"/>
                </a:tc>
                <a:tc>
                  <a:txBody>
                    <a:bodyPr/>
                    <a:lstStyle/>
                    <a:p>
                      <a:pPr marL="0" marR="0" algn="l">
                        <a:spcBef>
                          <a:spcPts val="0"/>
                        </a:spcBef>
                        <a:spcAft>
                          <a:spcPts val="0"/>
                        </a:spcAft>
                      </a:pPr>
                      <a:r>
                        <a:rPr lang="en-US" sz="1800" dirty="0"/>
                        <a:t>Targets include activities that will help students reach the learning target.  </a:t>
                      </a:r>
                      <a:endParaRPr lang="en-US" sz="1800" b="1" dirty="0">
                        <a:solidFill>
                          <a:schemeClr val="bg1"/>
                        </a:solidFill>
                        <a:latin typeface="Calibri"/>
                        <a:ea typeface="Calibri"/>
                        <a:cs typeface="Times New Roman"/>
                      </a:endParaRPr>
                    </a:p>
                  </a:txBody>
                  <a:tcPr marL="68580" marR="68580" marT="0" marB="0"/>
                </a:tc>
                <a:tc>
                  <a:txBody>
                    <a:bodyPr/>
                    <a:lstStyle/>
                    <a:p>
                      <a:pPr marL="0" marR="0" algn="l">
                        <a:spcBef>
                          <a:spcPts val="0"/>
                        </a:spcBef>
                        <a:spcAft>
                          <a:spcPts val="0"/>
                        </a:spcAft>
                      </a:pPr>
                      <a:r>
                        <a:rPr lang="en-US" sz="1800" dirty="0"/>
                        <a:t>Targets focus on what should be learned versus what is to be done.  </a:t>
                      </a:r>
                      <a:endParaRPr lang="en-US" sz="1800" b="1" dirty="0">
                        <a:solidFill>
                          <a:schemeClr val="bg1"/>
                        </a:solidFill>
                        <a:latin typeface="Calibri"/>
                        <a:ea typeface="Calibri"/>
                        <a:cs typeface="Times New Roman"/>
                      </a:endParaRPr>
                    </a:p>
                  </a:txBody>
                  <a:tcPr marL="68580" marR="68580" marT="0" marB="0"/>
                </a:tc>
              </a:tr>
              <a:tr h="1073522">
                <a:tc>
                  <a:txBody>
                    <a:bodyPr/>
                    <a:lstStyle/>
                    <a:p>
                      <a:pPr marL="0" marR="0" algn="l">
                        <a:spcBef>
                          <a:spcPts val="0"/>
                        </a:spcBef>
                        <a:spcAft>
                          <a:spcPts val="0"/>
                        </a:spcAft>
                      </a:pPr>
                      <a:r>
                        <a:rPr lang="en-US" sz="1800" dirty="0"/>
                        <a:t>Vision of each learning target is clear.</a:t>
                      </a:r>
                    </a:p>
                    <a:p>
                      <a:pPr marL="0" marR="0" algn="l">
                        <a:spcBef>
                          <a:spcPts val="0"/>
                        </a:spcBef>
                        <a:spcAft>
                          <a:spcPts val="0"/>
                        </a:spcAft>
                      </a:pPr>
                      <a:r>
                        <a:rPr lang="en-US" sz="1800" dirty="0"/>
                        <a:t> </a:t>
                      </a:r>
                      <a:endParaRPr lang="en-US" sz="1800" b="1" dirty="0">
                        <a:solidFill>
                          <a:schemeClr val="bg1"/>
                        </a:solidFill>
                        <a:latin typeface="Calibri"/>
                        <a:ea typeface="Calibri"/>
                        <a:cs typeface="Times New Roman"/>
                      </a:endParaRPr>
                    </a:p>
                  </a:txBody>
                  <a:tcPr marL="68580" marR="68580" marT="0" marB="0"/>
                </a:tc>
                <a:tc>
                  <a:txBody>
                    <a:bodyPr/>
                    <a:lstStyle/>
                    <a:p>
                      <a:pPr marL="0" marR="0" algn="l">
                        <a:spcBef>
                          <a:spcPts val="0"/>
                        </a:spcBef>
                        <a:spcAft>
                          <a:spcPts val="0"/>
                        </a:spcAft>
                      </a:pPr>
                      <a:r>
                        <a:rPr lang="en-US" sz="1800" dirty="0"/>
                        <a:t>Exact goal of targets is unclear.  </a:t>
                      </a:r>
                      <a:endParaRPr lang="en-US" sz="1800" b="1" dirty="0">
                        <a:solidFill>
                          <a:schemeClr val="bg1"/>
                        </a:solidFill>
                        <a:latin typeface="Calibri"/>
                        <a:ea typeface="Calibri"/>
                        <a:cs typeface="Times New Roman"/>
                      </a:endParaRPr>
                    </a:p>
                  </a:txBody>
                  <a:tcPr marL="68580" marR="68580" marT="0" marB="0"/>
                </a:tc>
                <a:tc>
                  <a:txBody>
                    <a:bodyPr/>
                    <a:lstStyle/>
                    <a:p>
                      <a:pPr marL="0" marR="0" algn="l">
                        <a:spcBef>
                          <a:spcPts val="0"/>
                        </a:spcBef>
                        <a:spcAft>
                          <a:spcPts val="0"/>
                        </a:spcAft>
                      </a:pPr>
                      <a:r>
                        <a:rPr lang="en-US" sz="1800" dirty="0"/>
                        <a:t>Learning target goals are clearly stated so that the learning is defined.  </a:t>
                      </a:r>
                      <a:endParaRPr lang="en-US" sz="1800" b="1" dirty="0">
                        <a:solidFill>
                          <a:schemeClr val="bg1"/>
                        </a:solidFill>
                        <a:latin typeface="Calibri"/>
                        <a:ea typeface="Calibri"/>
                        <a:cs typeface="Times New Roman"/>
                      </a:endParaRPr>
                    </a:p>
                  </a:txBody>
                  <a:tcPr marL="68580" marR="68580" marT="0" marB="0"/>
                </a:tc>
              </a:tr>
            </a:tbl>
          </a:graphicData>
        </a:graphic>
      </p:graphicFrame>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2743200" y="0"/>
            <a:ext cx="530582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3033_slide">
  <a:themeElements>
    <a:clrScheme name="Office Theme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66CCFF"/>
        </a:lt1>
        <a:dk2>
          <a:srgbClr val="000000"/>
        </a:dk2>
        <a:lt2>
          <a:srgbClr val="CCCCCC"/>
        </a:lt2>
        <a:accent1>
          <a:srgbClr val="406E85"/>
        </a:accent1>
        <a:accent2>
          <a:srgbClr val="0081C2"/>
        </a:accent2>
        <a:accent3>
          <a:srgbClr val="B8E2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66CCFF"/>
        </a:lt1>
        <a:dk2>
          <a:srgbClr val="000000"/>
        </a:dk2>
        <a:lt2>
          <a:srgbClr val="CCCCCC"/>
        </a:lt2>
        <a:accent1>
          <a:srgbClr val="32647D"/>
        </a:accent1>
        <a:accent2>
          <a:srgbClr val="7D4B45"/>
        </a:accent2>
        <a:accent3>
          <a:srgbClr val="B8E2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66CCFF"/>
        </a:lt1>
        <a:dk2>
          <a:srgbClr val="000000"/>
        </a:dk2>
        <a:lt2>
          <a:srgbClr val="CCCCCC"/>
        </a:lt2>
        <a:accent1>
          <a:srgbClr val="606328"/>
        </a:accent1>
        <a:accent2>
          <a:srgbClr val="32647D"/>
        </a:accent2>
        <a:accent3>
          <a:srgbClr val="B8E2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406E85"/>
        </a:accent1>
        <a:accent2>
          <a:srgbClr val="0081C2"/>
        </a:accent2>
        <a:accent3>
          <a:srgbClr val="FFFF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2B6A3D"/>
        </a:accent1>
        <a:accent2>
          <a:srgbClr val="384F8C"/>
        </a:accent2>
        <a:accent3>
          <a:srgbClr val="FFFF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32647D"/>
        </a:accent1>
        <a:accent2>
          <a:srgbClr val="7D4B45"/>
        </a:accent2>
        <a:accent3>
          <a:srgbClr val="FFFF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606328"/>
        </a:accent1>
        <a:accent2>
          <a:srgbClr val="32647D"/>
        </a:accent2>
        <a:accent3>
          <a:srgbClr val="FFFF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66CCFF"/>
        </a:lt1>
        <a:dk2>
          <a:srgbClr val="000000"/>
        </a:dk2>
        <a:lt2>
          <a:srgbClr val="CCCCCC"/>
        </a:lt2>
        <a:accent1>
          <a:srgbClr val="406E85"/>
        </a:accent1>
        <a:accent2>
          <a:srgbClr val="0081C2"/>
        </a:accent2>
        <a:accent3>
          <a:srgbClr val="B8E2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66CCFF"/>
        </a:lt1>
        <a:dk2>
          <a:srgbClr val="000000"/>
        </a:dk2>
        <a:lt2>
          <a:srgbClr val="CCCCCC"/>
        </a:lt2>
        <a:accent1>
          <a:srgbClr val="32647D"/>
        </a:accent1>
        <a:accent2>
          <a:srgbClr val="7D4B45"/>
        </a:accent2>
        <a:accent3>
          <a:srgbClr val="B8E2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66CCFF"/>
        </a:lt1>
        <a:dk2>
          <a:srgbClr val="000000"/>
        </a:dk2>
        <a:lt2>
          <a:srgbClr val="CCCCCC"/>
        </a:lt2>
        <a:accent1>
          <a:srgbClr val="606328"/>
        </a:accent1>
        <a:accent2>
          <a:srgbClr val="32647D"/>
        </a:accent2>
        <a:accent3>
          <a:srgbClr val="B8E2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406E85"/>
        </a:accent1>
        <a:accent2>
          <a:srgbClr val="0081C2"/>
        </a:accent2>
        <a:accent3>
          <a:srgbClr val="FFFF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2B6A3D"/>
        </a:accent1>
        <a:accent2>
          <a:srgbClr val="384F8C"/>
        </a:accent2>
        <a:accent3>
          <a:srgbClr val="FFFF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32647D"/>
        </a:accent1>
        <a:accent2>
          <a:srgbClr val="7D4B45"/>
        </a:accent2>
        <a:accent3>
          <a:srgbClr val="FFFF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606328"/>
        </a:accent1>
        <a:accent2>
          <a:srgbClr val="32647D"/>
        </a:accent2>
        <a:accent3>
          <a:srgbClr val="FFFF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ind_3033_slide</Template>
  <TotalTime>322</TotalTime>
  <Words>3589</Words>
  <Application>Microsoft Office PowerPoint</Application>
  <PresentationFormat>On-screen Show (4:3)</PresentationFormat>
  <Paragraphs>519</Paragraphs>
  <Slides>60</Slides>
  <Notes>46</Notes>
  <HiddenSlides>0</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ind_3033_slide</vt:lpstr>
      <vt:lpstr>1_Default Design</vt:lpstr>
      <vt:lpstr>Kentucky Leadership Academy</vt:lpstr>
      <vt:lpstr>Targets</vt:lpstr>
      <vt:lpstr>What’s Happening?</vt:lpstr>
      <vt:lpstr>Slide 4</vt:lpstr>
      <vt:lpstr>Deconstruction Resources</vt:lpstr>
      <vt:lpstr>Slide 6</vt:lpstr>
      <vt:lpstr>Slide 7</vt:lpstr>
      <vt:lpstr>   Sample Rubric for Quality Control                                Questions to Guide our Thinking -Did deconstruction capture the intended learning? -Has the target been classified correctly? </vt:lpstr>
      <vt:lpstr>Slide 9</vt:lpstr>
      <vt:lpstr>Slide 10</vt:lpstr>
      <vt:lpstr>Slide 11</vt:lpstr>
      <vt:lpstr>Why is this especially difficult in Math?</vt:lpstr>
      <vt:lpstr>What is a student friendly learning target?</vt:lpstr>
      <vt:lpstr>Slide 14</vt:lpstr>
      <vt:lpstr>Slide 15</vt:lpstr>
      <vt:lpstr>Text Complexity</vt:lpstr>
      <vt:lpstr>Why Does It Matter?</vt:lpstr>
      <vt:lpstr>Research</vt:lpstr>
      <vt:lpstr>Findings</vt:lpstr>
      <vt:lpstr>Lexiles: What, Why, How</vt:lpstr>
      <vt:lpstr>Text Complexity / Lexiles</vt:lpstr>
      <vt:lpstr>Grade Bands</vt:lpstr>
      <vt:lpstr>Elementary School</vt:lpstr>
      <vt:lpstr>Middle School</vt:lpstr>
      <vt:lpstr>High School</vt:lpstr>
      <vt:lpstr>Lexile Website</vt:lpstr>
      <vt:lpstr>Did you know?</vt:lpstr>
      <vt:lpstr>Math Readiness</vt:lpstr>
      <vt:lpstr>Slide 29</vt:lpstr>
      <vt:lpstr>Sample Student Report</vt:lpstr>
      <vt:lpstr>Slide 31</vt:lpstr>
      <vt:lpstr>The Value of Q-Taxons</vt:lpstr>
      <vt:lpstr>The Value of Q-Taxons</vt:lpstr>
      <vt:lpstr>Slide 34</vt:lpstr>
      <vt:lpstr>Slide 35</vt:lpstr>
      <vt:lpstr>Slide 36</vt:lpstr>
      <vt:lpstr>Slide 37</vt:lpstr>
      <vt:lpstr>Slide 38</vt:lpstr>
      <vt:lpstr>Differentiation?</vt:lpstr>
      <vt:lpstr>Slide 40</vt:lpstr>
      <vt:lpstr>www.quantiles.com</vt:lpstr>
      <vt:lpstr>Slide 42</vt:lpstr>
      <vt:lpstr>Slide 43</vt:lpstr>
      <vt:lpstr>Slide 44</vt:lpstr>
      <vt:lpstr>A closer look…</vt:lpstr>
      <vt:lpstr>Slide 46</vt:lpstr>
      <vt:lpstr>Slide 47</vt:lpstr>
      <vt:lpstr>Keyword Search</vt:lpstr>
      <vt:lpstr>Slide 49</vt:lpstr>
      <vt:lpstr>Slide 50</vt:lpstr>
      <vt:lpstr>Slide 51</vt:lpstr>
      <vt:lpstr>Slide 52</vt:lpstr>
      <vt:lpstr>Advanced Search</vt:lpstr>
      <vt:lpstr>Slide 54</vt:lpstr>
      <vt:lpstr>Math at Home</vt:lpstr>
      <vt:lpstr>Slide 56</vt:lpstr>
      <vt:lpstr>Where to get quantiles?</vt:lpstr>
      <vt:lpstr>Math humor…</vt:lpstr>
      <vt:lpstr>Understanding with Fidelity is Key to Success</vt:lpstr>
      <vt:lpstr>Targets</vt:lpstr>
    </vt:vector>
  </TitlesOfParts>
  <Company>Indezine.com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drains</dc:creator>
  <cp:lastModifiedBy>drains</cp:lastModifiedBy>
  <cp:revision>236</cp:revision>
  <dcterms:created xsi:type="dcterms:W3CDTF">2010-10-20T01:38:19Z</dcterms:created>
  <dcterms:modified xsi:type="dcterms:W3CDTF">2011-01-13T18:49:49Z</dcterms:modified>
</cp:coreProperties>
</file>